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48"/>
  </p:notesMasterIdLst>
  <p:handoutMasterIdLst>
    <p:handoutMasterId r:id="rId49"/>
  </p:handoutMasterIdLst>
  <p:sldIdLst>
    <p:sldId id="265" r:id="rId2"/>
    <p:sldId id="283" r:id="rId3"/>
    <p:sldId id="284" r:id="rId4"/>
    <p:sldId id="285" r:id="rId5"/>
    <p:sldId id="279" r:id="rId6"/>
    <p:sldId id="267" r:id="rId7"/>
    <p:sldId id="280" r:id="rId8"/>
    <p:sldId id="281" r:id="rId9"/>
    <p:sldId id="282" r:id="rId10"/>
    <p:sldId id="287" r:id="rId11"/>
    <p:sldId id="289" r:id="rId12"/>
    <p:sldId id="274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286" r:id="rId24"/>
    <p:sldId id="266" r:id="rId25"/>
    <p:sldId id="271" r:id="rId26"/>
    <p:sldId id="272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273" r:id="rId39"/>
    <p:sldId id="291" r:id="rId40"/>
    <p:sldId id="313" r:id="rId41"/>
    <p:sldId id="314" r:id="rId42"/>
    <p:sldId id="315" r:id="rId43"/>
    <p:sldId id="277" r:id="rId44"/>
    <p:sldId id="288" r:id="rId45"/>
    <p:sldId id="290" r:id="rId46"/>
    <p:sldId id="327" r:id="rId47"/>
  </p:sldIdLst>
  <p:sldSz cx="9144000" cy="6858000" type="screen4x3"/>
  <p:notesSz cx="6791325" cy="99218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0F1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22" autoAdjust="0"/>
    <p:restoredTop sz="90929"/>
  </p:normalViewPr>
  <p:slideViewPr>
    <p:cSldViewPr>
      <p:cViewPr varScale="1">
        <p:scale>
          <a:sx n="100" d="100"/>
          <a:sy n="100" d="100"/>
        </p:scale>
        <p:origin x="-1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4988"/>
            <a:ext cx="29432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24988"/>
            <a:ext cx="29432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8EDEFE-E505-4D0A-B975-6FEC94504E1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513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A2F95-A0CF-4AB1-A44F-609004C443CF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340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513" y="942340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3A051-6595-40DC-8CD7-B2760D94B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DD1845F-1D7A-4385-9CE4-0326733E2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22C60-5101-4A34-867D-E36CB68A4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DA017-12F8-4221-89D3-6D6C46801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6F6C3-C5FD-492F-9FAD-ACDD389BD0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9EE2-7DF1-4D43-8BFD-357FB1136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A5785-ACB1-4026-83A2-F1216CB5C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35BB44-5A59-469D-AB04-785C355B6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AFC8C66-36CD-4754-806B-C7006A2C9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2C66-7F9A-4702-947C-0A3B5CB1E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FB2D-6773-44DD-9D3C-804485FA1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97A-FC9D-46D8-ADBA-89B652891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02B1FD7-B7A8-469A-A6F4-768CA896B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0;&#1086;&#1085;&#1082;&#1091;&#1088;&#1089;%20&#1087;&#1088;&#1077;&#1079;&#1077;&#1085;&#1090;&#1072;&#1094;&#1080;&#1081;\&#1071;&#1094;&#1077;&#1085;&#1082;&#1086;%20&#1053;&#1072;&#1090;&#1072;&#1083;&#1100;&#1103;%20&#1040;&#1083;&#1077;&#1082;&#1089;&#1072;&#1085;&#1076;&#1088;&#1086;&#1074;&#1085;&#1072;\&#1059;&#1088;&#1086;&#1082;%20&#1080;&#1085;&#1092;&#1086;&#1088;&#1084;&#1072;&#1090;&#1080;&#1082;&#1080;%203%20&#1082;&#1083;&#1072;&#1089;&#1089;%20&#1042;&#1045;&#1058;&#1042;&#1051;&#1045;&#1053;&#1048;&#1045;%20&#1042;%20&#1040;&#1051;&#1043;&#1054;&#1056;&#1048;&#1058;&#1052;&#1040;&#1061;\&#1059;&#1088;&#1086;&#1082;%20&#1080;&#1085;&#1092;&#1086;&#1088;&#1084;&#1072;&#1090;&#1080;&#1082;&#1080;%203%20&#1082;&#1083;&#1072;&#1089;&#1089;%20&#1042;&#1045;&#1058;&#1042;&#1051;&#1045;&#1053;&#1048;&#1045;%20&#1042;%20&#1040;&#1051;&#1043;&#1054;&#1056;&#1048;&#1058;&#1052;&#1040;&#1061;\INN3103.wav" TargetMode="Externa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2.jpeg"/><Relationship Id="rId7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&#1071;&#1094;&#1077;&#1085;&#1082;&#1086;\&#1056;&#1072;&#1073;&#1086;&#1095;&#1080;&#1081;%20&#1089;&#1090;&#1086;&#1083;\&#1052;&#1054;&#1048;%20&#1050;&#1054;&#1053;&#1050;&#1059;&#1056;&#1057;&#1067;\Yacenko%20N%20A\Vetvlenie%20v%20algoritmah%203%20rlass%20uroc%20informatici\&#1059;&#1088;&#1086;&#1082;%20&#1080;&#1085;&#1092;&#1086;&#1088;&#1084;&#1072;&#1090;&#1080;&#1082;&#1080;%203%20&#1082;&#1083;&#1072;&#1089;&#1089;%20&#1042;&#1045;&#1058;&#1042;&#1051;&#1045;&#1053;&#1048;&#1045;%20&#1042;%20&#1040;&#1051;&#1043;&#1054;&#1056;&#1048;&#1058;&#1052;&#1040;&#1061;\&#1084;&#1091;&#1083;&#1100;&#1090;&#1092;&#1080;&#1083;&#1100;&#1084;%20&#1082;%20&#1089;&#1083;&#1072;&#1081;&#1076;&#1091;%2039.ppsx" TargetMode="External"/><Relationship Id="rId4" Type="http://schemas.openxmlformats.org/officeDocument/2006/relationships/image" Target="../media/image3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file:///C:\Documents%20and%20Settings\&#1071;&#1094;&#1077;&#1085;&#1082;&#1086;\&#1056;&#1072;&#1073;&#1086;&#1095;&#1080;&#1081;%20&#1089;&#1090;&#1086;&#1083;\&#1052;&#1054;&#1048;%20&#1050;&#1054;&#1053;&#1050;&#1059;&#1056;&#1057;&#1067;\Yacenko%20N%20A\Vetvlenie%20v%20algoritmah%203%20rlass%20uroc%20informatici\&#1059;&#1088;&#1086;&#1082;%20&#1080;&#1085;&#1092;&#1086;&#1088;&#1084;&#1072;&#1090;&#1080;&#1082;&#1080;%203%20&#1082;&#1083;&#1072;&#1089;&#1089;%20&#1042;&#1045;&#1058;&#1042;&#1051;&#1045;&#1053;&#1048;&#1045;%20&#1042;%20&#1040;&#1051;&#1043;&#1054;&#1056;&#1048;&#1058;&#1052;&#1040;&#1061;\&#1042;&#1077;&#1090;&#1074;&#1083;&#1077;&#1085;&#1080;&#1077;%20&#1074;%20&#1072;&#1083;&#1075;&#1086;&#1088;&#1080;&#1090;&#1084;&#1072;&#1093;%20&#1090;&#1077;&#1089;&#1090;%20&#1076;&#1083;&#1103;%203%20&#1082;&#1083;&#1072;&#1089;&#1089;&#1072;.pptm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f777.narod.ru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1643050"/>
            <a:ext cx="7772400" cy="18288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Алгоритмы с ветвлениями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57318" y="4429132"/>
            <a:ext cx="7772400" cy="2071702"/>
          </a:xfrm>
        </p:spPr>
        <p:txBody>
          <a:bodyPr>
            <a:normAutofit fontScale="5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информатики</a:t>
            </a:r>
          </a:p>
          <a:p>
            <a:pPr algn="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класс</a:t>
            </a:r>
          </a:p>
          <a:p>
            <a:pPr algn="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 математики и информатики</a:t>
            </a:r>
          </a:p>
          <a:p>
            <a:pPr algn="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МОУ «СОШ №56» </a:t>
            </a:r>
          </a:p>
          <a:p>
            <a:pPr algn="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Кемеровская обл.</a:t>
            </a:r>
          </a:p>
          <a:p>
            <a:pPr algn="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г. Новокузнецк</a:t>
            </a:r>
          </a:p>
          <a:p>
            <a:pPr algn="r"/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/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Яценко </a:t>
            </a:r>
          </a:p>
          <a:p>
            <a:pPr algn="r"/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Наталья</a:t>
            </a:r>
          </a:p>
          <a:p>
            <a:pPr algn="r"/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Александровна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2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357694"/>
            <a:ext cx="3608640" cy="173010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На прошлых уроках вы узнали: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алгоритм.</a:t>
            </a:r>
          </a:p>
          <a:p>
            <a:r>
              <a:rPr lang="ru-RU" dirty="0" smtClean="0"/>
              <a:t>Как записывается алгоритм.</a:t>
            </a:r>
          </a:p>
          <a:p>
            <a:r>
              <a:rPr lang="ru-RU" dirty="0" smtClean="0"/>
              <a:t>Как выполнить алгоритм.</a:t>
            </a:r>
          </a:p>
          <a:p>
            <a:r>
              <a:rPr lang="ru-RU" dirty="0" smtClean="0"/>
              <a:t>Что такое схема алгоритма.</a:t>
            </a:r>
          </a:p>
          <a:p>
            <a:r>
              <a:rPr lang="ru-RU" dirty="0" smtClean="0"/>
              <a:t>Как записывается алгоритм условными знаками.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3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2214554"/>
            <a:ext cx="2346330" cy="379795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pPr algn="ctr"/>
            <a:r>
              <a:rPr lang="ru-RU" b="1" i="1" dirty="0" smtClean="0"/>
              <a:t>Игра «Кто это?»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8861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i="1" dirty="0" smtClean="0"/>
              <a:t>У вас светлые волосы. (все у кого волосы тёмные садятся).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Вы сидите на втором варианте.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Вы девочка.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У вас длинные волосы.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Вы не в платье.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У вас есть брат.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Вас зовут Мария.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настраиваемая 4">
            <a:hlinkClick r:id="" action="ppaction://hlinkshowjump?jump=lastslide" highlightClick="1"/>
          </p:cNvPr>
          <p:cNvSpPr/>
          <p:nvPr/>
        </p:nvSpPr>
        <p:spPr>
          <a:xfrm>
            <a:off x="5715008" y="6072206"/>
            <a:ext cx="2643206" cy="64294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Инструкция </a:t>
            </a:r>
          </a:p>
          <a:p>
            <a:pPr algn="ctr"/>
            <a:r>
              <a:rPr lang="ru-RU" dirty="0" smtClean="0"/>
              <a:t>к игре</a:t>
            </a:r>
            <a:endParaRPr lang="ru-RU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DSCF43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3268266"/>
            <a:ext cx="3452834" cy="2589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28596" y="790564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Стрелки «да» и «нет» для выражения ветвления в алгоритме</a:t>
            </a:r>
            <a:endParaRPr kumimoji="0" lang="ru-RU" sz="36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nextslide" highlightClick="1"/>
          </p:cNvPr>
          <p:cNvSpPr/>
          <p:nvPr/>
        </p:nvSpPr>
        <p:spPr>
          <a:xfrm>
            <a:off x="2357422" y="5072074"/>
            <a:ext cx="4786346" cy="1500198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ИЗУЧЕНИЕ НОВОГО МАТЕРИАЛА</a:t>
            </a:r>
          </a:p>
          <a:p>
            <a:pPr algn="ctr"/>
            <a:r>
              <a:rPr lang="ru-RU" dirty="0" smtClean="0"/>
              <a:t>(ПОСМОТРЕТЬ РОЛИК, обязательно наличие колонок)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428628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26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2643182"/>
            <a:ext cx="4572032" cy="2191990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28596" y="57148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Стрелки «да» и «нет» для выражения ветвления в алгоритме</a:t>
            </a:r>
            <a:endParaRPr kumimoji="0" lang="ru-RU" sz="36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img0.liveinternet.ru/images/attach/c/0/44/382/44382137_1f245041e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071678"/>
            <a:ext cx="3429024" cy="4348295"/>
          </a:xfrm>
          <a:prstGeom prst="rect">
            <a:avLst/>
          </a:prstGeom>
          <a:noFill/>
        </p:spPr>
      </p:pic>
      <p:pic>
        <p:nvPicPr>
          <p:cNvPr id="7" name="INN3103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5929330"/>
            <a:ext cx="723904" cy="723904"/>
          </a:xfrm>
          <a:prstGeom prst="rect">
            <a:avLst/>
          </a:prstGeom>
        </p:spPr>
      </p:pic>
    </p:spTree>
  </p:cSld>
  <p:clrMapOvr>
    <a:masterClrMapping/>
  </p:clrMapOvr>
  <p:transition advClick="0" advTm="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85720" y="1357298"/>
            <a:ext cx="485778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Алгоритм</a:t>
            </a:r>
            <a:r>
              <a:rPr kumimoji="0" lang="ru-RU" sz="36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– </a:t>
            </a:r>
            <a:r>
              <a:rPr lang="ru-RU" sz="3600" b="1" kern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это </a:t>
            </a:r>
            <a:r>
              <a:rPr lang="ru-RU" sz="3600" b="1" kern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</a:t>
            </a:r>
            <a:r>
              <a:rPr kumimoji="0" lang="ru-RU" sz="3600" b="1" i="0" u="none" strike="noStrike" kern="0" normalizeH="0" baseline="0" noProof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оследовательность</a:t>
            </a:r>
            <a:r>
              <a:rPr kumimoji="0" lang="ru-RU" sz="36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действий, приводящих к нужному результату</a:t>
            </a:r>
            <a:endParaRPr kumimoji="0" lang="ru-RU" sz="3600" b="1" i="0" u="none" strike="noStrike" kern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1928802"/>
            <a:ext cx="2928958" cy="64294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Команда 1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3000372"/>
            <a:ext cx="2928958" cy="64294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Команда 2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4000504"/>
            <a:ext cx="2928958" cy="64294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Команда 3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928670"/>
            <a:ext cx="2928958" cy="71438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29256" y="5072074"/>
            <a:ext cx="2928958" cy="71438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grpSp>
        <p:nvGrpSpPr>
          <p:cNvPr id="2" name="Группа 18"/>
          <p:cNvGrpSpPr/>
          <p:nvPr/>
        </p:nvGrpSpPr>
        <p:grpSpPr>
          <a:xfrm>
            <a:off x="6856428" y="1643050"/>
            <a:ext cx="3176" cy="3429024"/>
            <a:chOff x="6856428" y="1643050"/>
            <a:chExt cx="3176" cy="3429024"/>
          </a:xfrm>
        </p:grpSpPr>
        <p:grpSp>
          <p:nvGrpSpPr>
            <p:cNvPr id="3" name="Группа 17"/>
            <p:cNvGrpSpPr/>
            <p:nvPr/>
          </p:nvGrpSpPr>
          <p:grpSpPr>
            <a:xfrm>
              <a:off x="6856428" y="1643050"/>
              <a:ext cx="3176" cy="2357454"/>
              <a:chOff x="6856428" y="1643050"/>
              <a:chExt cx="3176" cy="2357454"/>
            </a:xfrm>
          </p:grpSpPr>
          <p:cxnSp>
            <p:nvCxnSpPr>
              <p:cNvPr id="13" name="Прямая со стрелкой 12"/>
              <p:cNvCxnSpPr/>
              <p:nvPr/>
            </p:nvCxnSpPr>
            <p:spPr>
              <a:xfrm rot="5400000">
                <a:off x="6678627" y="1820851"/>
                <a:ext cx="357190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 rot="5400000">
                <a:off x="6680215" y="2749545"/>
                <a:ext cx="357190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/>
              <p:nvPr/>
            </p:nvCxnSpPr>
            <p:spPr>
              <a:xfrm rot="5400000">
                <a:off x="6680215" y="3821115"/>
                <a:ext cx="357190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Прямая со стрелкой 15"/>
            <p:cNvCxnSpPr/>
            <p:nvPr/>
          </p:nvCxnSpPr>
          <p:spPr>
            <a:xfrm rot="5400000">
              <a:off x="6680215" y="4892685"/>
              <a:ext cx="35719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-285784" y="428604"/>
            <a:ext cx="571504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АЛГОРИТМ</a:t>
            </a:r>
            <a:endParaRPr kumimoji="0" lang="ru-RU" sz="3600" b="1" i="0" u="none" strike="noStrike" kern="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42910" y="500042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условие</a:t>
            </a:r>
            <a:endParaRPr kumimoji="0" lang="ru-RU" sz="3600" b="1" i="0" u="none" strike="noStrike" kern="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Ромб 3"/>
          <p:cNvSpPr/>
          <p:nvPr/>
        </p:nvSpPr>
        <p:spPr>
          <a:xfrm>
            <a:off x="2786050" y="1785926"/>
            <a:ext cx="3714776" cy="214314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?</a:t>
            </a:r>
            <a:endParaRPr lang="ru-RU" sz="9600" dirty="0"/>
          </a:p>
        </p:txBody>
      </p:sp>
    </p:spTree>
  </p:cSld>
  <p:clrMapOvr>
    <a:masterClrMapping/>
  </p:clrMapOvr>
  <p:transition advClick="0" advTm="8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00034" y="57148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ветвление</a:t>
            </a:r>
            <a:endParaRPr kumimoji="0" lang="ru-RU" sz="36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http://photographers.com.ua/thumbnails/pictures/477/240x_dsc31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286256"/>
            <a:ext cx="4268421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http://file.interfotki.ru/photo/12/25/122586/eurdbv_pr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4513201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advClick="0" advTm="3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28596" y="714356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если</a:t>
            </a:r>
            <a:endParaRPr kumimoji="0" lang="ru-RU" sz="36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714488"/>
            <a:ext cx="8786874" cy="450059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Мы надеваем тёплую одежду, </a:t>
            </a:r>
            <a:r>
              <a:rPr lang="ru-RU" sz="2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на улице холодно. 	</a:t>
            </a:r>
          </a:p>
          <a:p>
            <a:pPr>
              <a:lnSpc>
                <a:spcPct val="170000"/>
              </a:lnSpc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Мы идём в магазин за хлебом, </a:t>
            </a:r>
            <a:r>
              <a:rPr lang="ru-RU" sz="2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хлеб весь съели. 	</a:t>
            </a:r>
          </a:p>
          <a:p>
            <a:pPr>
              <a:lnSpc>
                <a:spcPct val="170000"/>
              </a:lnSpc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Мы берём на улицу зонтик, </a:t>
            </a:r>
            <a:r>
              <a:rPr lang="ru-RU" sz="2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погода пасмурная. 	</a:t>
            </a:r>
          </a:p>
          <a:p>
            <a:pPr>
              <a:lnSpc>
                <a:spcPct val="170000"/>
              </a:lnSpc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Мы не будем брать зонтик, </a:t>
            </a:r>
            <a:r>
              <a:rPr lang="ru-RU" sz="2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погода ясная и ничто не предвещает дождика. 	</a:t>
            </a:r>
          </a:p>
          <a:p>
            <a:pPr>
              <a:lnSpc>
                <a:spcPct val="170000"/>
              </a:lnSpc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Мы принимаем лекарства, </a:t>
            </a:r>
            <a:r>
              <a:rPr lang="ru-RU" sz="2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мы не здоровы.</a:t>
            </a: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71472" y="500042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условие</a:t>
            </a:r>
            <a:endParaRPr kumimoji="0" lang="ru-RU" sz="36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Ромб 8"/>
          <p:cNvSpPr/>
          <p:nvPr/>
        </p:nvSpPr>
        <p:spPr>
          <a:xfrm>
            <a:off x="2928926" y="2071678"/>
            <a:ext cx="3571900" cy="214314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/>
          </a:p>
        </p:txBody>
      </p:sp>
      <p:grpSp>
        <p:nvGrpSpPr>
          <p:cNvPr id="2" name="Группа 10"/>
          <p:cNvGrpSpPr/>
          <p:nvPr/>
        </p:nvGrpSpPr>
        <p:grpSpPr>
          <a:xfrm>
            <a:off x="6429388" y="3143248"/>
            <a:ext cx="858050" cy="929488"/>
            <a:chOff x="6429388" y="3143248"/>
            <a:chExt cx="858050" cy="929488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6429388" y="3143248"/>
              <a:ext cx="857256" cy="158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 rot="5400000">
              <a:off x="6822297" y="3607595"/>
              <a:ext cx="928694" cy="1588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1"/>
          <p:cNvGrpSpPr/>
          <p:nvPr/>
        </p:nvGrpSpPr>
        <p:grpSpPr>
          <a:xfrm flipH="1">
            <a:off x="2142314" y="3143248"/>
            <a:ext cx="858050" cy="929488"/>
            <a:chOff x="6429388" y="3143248"/>
            <a:chExt cx="858050" cy="92948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6429388" y="3143248"/>
              <a:ext cx="857256" cy="158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rot="5400000">
              <a:off x="6822297" y="3607595"/>
              <a:ext cx="928694" cy="1588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6500826" y="243536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04" y="2506800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НЕТ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2357430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?</a:t>
            </a:r>
            <a:endParaRPr lang="ru-RU" sz="9600" dirty="0">
              <a:solidFill>
                <a:schemeClr val="bg1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4321173" y="1677975"/>
            <a:ext cx="78581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357298"/>
            <a:ext cx="8786874" cy="5286412"/>
          </a:xfrm>
        </p:spPr>
        <p:txBody>
          <a:bodyPr>
            <a:noAutofit/>
          </a:bodyPr>
          <a:lstStyle/>
          <a:p>
            <a:pPr marL="1165225" indent="-6350">
              <a:lnSpc>
                <a:spcPct val="200000"/>
              </a:lnSpc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Мячик красный? </a:t>
            </a:r>
          </a:p>
          <a:p>
            <a:pPr marL="1165225" indent="-6350">
              <a:lnSpc>
                <a:spcPct val="200000"/>
              </a:lnSpc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Снег белый? </a:t>
            </a:r>
          </a:p>
          <a:p>
            <a:pPr marL="1165225" indent="-6350">
              <a:lnSpc>
                <a:spcPct val="200000"/>
              </a:lnSpc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Кто спрятался в корзине? </a:t>
            </a:r>
          </a:p>
          <a:p>
            <a:pPr marL="1165225" indent="-6350">
              <a:lnSpc>
                <a:spcPct val="200000"/>
              </a:lnSpc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Сколько будет 3+2? </a:t>
            </a:r>
          </a:p>
          <a:p>
            <a:pPr marL="1165225" indent="-6350">
              <a:lnSpc>
                <a:spcPct val="200000"/>
              </a:lnSpc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Мы пойдём гулять? </a:t>
            </a:r>
          </a:p>
          <a:p>
            <a:pPr marL="1165225" indent="-6350">
              <a:lnSpc>
                <a:spcPct val="200000"/>
              </a:lnSpc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 домика есть труба?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643050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500306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214686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000504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786322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5572140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5"/>
          <p:cNvGrpSpPr/>
          <p:nvPr/>
        </p:nvGrpSpPr>
        <p:grpSpPr>
          <a:xfrm>
            <a:off x="714348" y="1643050"/>
            <a:ext cx="214314" cy="285752"/>
            <a:chOff x="5572132" y="2428868"/>
            <a:chExt cx="285752" cy="142876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6200000" flipH="1">
              <a:off x="5572132" y="2428868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 flipH="1" flipV="1">
              <a:off x="5715008" y="2428868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20"/>
          <p:cNvGrpSpPr/>
          <p:nvPr/>
        </p:nvGrpSpPr>
        <p:grpSpPr>
          <a:xfrm>
            <a:off x="714358" y="5643578"/>
            <a:ext cx="214320" cy="285752"/>
            <a:chOff x="5572126" y="2393149"/>
            <a:chExt cx="285759" cy="142876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 rot="16200000" flipH="1">
              <a:off x="5572126" y="2393149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 flipH="1" flipV="1">
              <a:off x="5715009" y="2393149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23"/>
          <p:cNvGrpSpPr/>
          <p:nvPr/>
        </p:nvGrpSpPr>
        <p:grpSpPr>
          <a:xfrm>
            <a:off x="714348" y="4786322"/>
            <a:ext cx="214314" cy="285752"/>
            <a:chOff x="5572132" y="2428868"/>
            <a:chExt cx="285752" cy="142876"/>
          </a:xfrm>
        </p:grpSpPr>
        <p:cxnSp>
          <p:nvCxnSpPr>
            <p:cNvPr id="25" name="Прямая соединительная линия 24"/>
            <p:cNvCxnSpPr/>
            <p:nvPr/>
          </p:nvCxnSpPr>
          <p:spPr>
            <a:xfrm rot="16200000" flipH="1">
              <a:off x="5572132" y="2428868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 flipH="1" flipV="1">
              <a:off x="5715008" y="2428868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26"/>
          <p:cNvGrpSpPr/>
          <p:nvPr/>
        </p:nvGrpSpPr>
        <p:grpSpPr>
          <a:xfrm>
            <a:off x="714348" y="2500306"/>
            <a:ext cx="214314" cy="285752"/>
            <a:chOff x="5572132" y="2428868"/>
            <a:chExt cx="285752" cy="142876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 rot="16200000" flipH="1">
              <a:off x="5572132" y="2428868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 flipH="1" flipV="1">
              <a:off x="5715008" y="2428868"/>
              <a:ext cx="14287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1500198"/>
          </a:xfrm>
        </p:spPr>
        <p:txBody>
          <a:bodyPr>
            <a:normAutofit/>
          </a:bodyPr>
          <a:lstStyle/>
          <a:p>
            <a:pPr algn="just">
              <a:lnSpc>
                <a:spcPct val="170000"/>
              </a:lnSpc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Закрепить умения составлять и выполнять алгоритмы</a:t>
            </a:r>
          </a:p>
          <a:p>
            <a:pPr algn="just">
              <a:lnSpc>
                <a:spcPct val="170000"/>
              </a:lnSpc>
              <a:buNone/>
            </a:pPr>
            <a:endParaRPr lang="ru-RU" sz="2900" dirty="0" smtClean="0"/>
          </a:p>
          <a:p>
            <a:pPr>
              <a:lnSpc>
                <a:spcPct val="170000"/>
              </a:lnSpc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642918"/>
            <a:ext cx="1071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Цель: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785926"/>
            <a:ext cx="1377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14554"/>
            <a:ext cx="850112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ru-RU" sz="2000" b="1" i="1" dirty="0" smtClean="0"/>
              <a:t>Учебно-познавательная</a:t>
            </a:r>
            <a:r>
              <a:rPr lang="ru-RU" sz="2000" i="1" dirty="0" smtClean="0"/>
              <a:t> – </a:t>
            </a:r>
            <a:r>
              <a:rPr lang="ru-RU" sz="2000" i="1" dirty="0" smtClean="0">
                <a:cs typeface="Times New Roman" pitchFamily="18" charset="0"/>
              </a:rPr>
              <a:t>познакомить учащихся с правилами построения алгоритмов с ветвлением, с</a:t>
            </a:r>
            <a:r>
              <a:rPr lang="ru-RU" sz="2000" i="1" dirty="0" smtClean="0"/>
              <a:t>формировать представление об условии в алгоритмах, развивать логическое мышление</a:t>
            </a:r>
            <a:endParaRPr lang="ru-RU" sz="2000" dirty="0" smtClean="0"/>
          </a:p>
          <a:p>
            <a:pPr algn="just">
              <a:lnSpc>
                <a:spcPct val="170000"/>
              </a:lnSpc>
            </a:pPr>
            <a:r>
              <a:rPr lang="ru-RU" sz="2000" b="1" i="1" dirty="0" smtClean="0"/>
              <a:t>Развивающая</a:t>
            </a:r>
            <a:r>
              <a:rPr lang="ru-RU" sz="2000" i="1" dirty="0" smtClean="0"/>
              <a:t>  - развитие  познавательных и творческих  способностей учащихся,  наглядно-образного мышления.</a:t>
            </a:r>
            <a:endParaRPr lang="ru-RU" sz="2000" dirty="0" smtClean="0"/>
          </a:p>
          <a:p>
            <a:pPr algn="just">
              <a:lnSpc>
                <a:spcPct val="170000"/>
              </a:lnSpc>
            </a:pPr>
            <a:r>
              <a:rPr lang="ru-RU" sz="2000" b="1" i="1" dirty="0" smtClean="0"/>
              <a:t>Воспитательная</a:t>
            </a:r>
            <a:r>
              <a:rPr lang="ru-RU" sz="2000" i="1" dirty="0" smtClean="0"/>
              <a:t> - воспитание усидчивости, аккуратности, внимательности при выполнении практических работ.</a:t>
            </a:r>
            <a:endParaRPr lang="ru-RU" sz="20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0"/>
            <a:ext cx="1428760" cy="137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Овал 79"/>
          <p:cNvSpPr/>
          <p:nvPr/>
        </p:nvSpPr>
        <p:spPr>
          <a:xfrm>
            <a:off x="571472" y="4357694"/>
            <a:ext cx="1633550" cy="163355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71472" y="1724012"/>
            <a:ext cx="1633550" cy="16335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06" y="142860"/>
            <a:ext cx="7072362" cy="1143000"/>
          </a:xfrm>
        </p:spPr>
        <p:txBody>
          <a:bodyPr/>
          <a:lstStyle/>
          <a:p>
            <a:r>
              <a:rPr lang="ru-RU" b="1" kern="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Раскрась тарелку</a:t>
            </a:r>
            <a:endParaRPr lang="ru-RU" dirty="0"/>
          </a:p>
        </p:txBody>
      </p:sp>
      <p:grpSp>
        <p:nvGrpSpPr>
          <p:cNvPr id="2" name="Группа 71"/>
          <p:cNvGrpSpPr/>
          <p:nvPr/>
        </p:nvGrpSpPr>
        <p:grpSpPr>
          <a:xfrm>
            <a:off x="357158" y="4143380"/>
            <a:ext cx="2071702" cy="2071702"/>
            <a:chOff x="285720" y="1285860"/>
            <a:chExt cx="2071702" cy="2071702"/>
          </a:xfrm>
        </p:grpSpPr>
        <p:sp>
          <p:nvSpPr>
            <p:cNvPr id="47" name="Овал 46"/>
            <p:cNvSpPr/>
            <p:nvPr/>
          </p:nvSpPr>
          <p:spPr>
            <a:xfrm>
              <a:off x="285720" y="1285860"/>
              <a:ext cx="2071702" cy="20717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857224" y="1857364"/>
              <a:ext cx="285752" cy="35719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1428728" y="2000240"/>
              <a:ext cx="285752" cy="35719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1071538" y="2428868"/>
              <a:ext cx="285752" cy="35719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509558" y="1509698"/>
              <a:ext cx="1633550" cy="163355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Group 103"/>
          <p:cNvGrpSpPr>
            <a:grpSpLocks/>
          </p:cNvGrpSpPr>
          <p:nvPr/>
        </p:nvGrpSpPr>
        <p:grpSpPr bwMode="auto">
          <a:xfrm rot="2524171" flipH="1">
            <a:off x="7590364" y="5365264"/>
            <a:ext cx="723900" cy="1824680"/>
            <a:chOff x="3797" y="754"/>
            <a:chExt cx="852" cy="1930"/>
          </a:xfrm>
        </p:grpSpPr>
        <p:sp>
          <p:nvSpPr>
            <p:cNvPr id="67" name="Freeform 104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105"/>
            <p:cNvSpPr>
              <a:spLocks/>
            </p:cNvSpPr>
            <p:nvPr/>
          </p:nvSpPr>
          <p:spPr bwMode="auto">
            <a:xfrm rot="78698">
              <a:off x="4426" y="2313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Freeform 106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07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Группа 77"/>
          <p:cNvGrpSpPr/>
          <p:nvPr/>
        </p:nvGrpSpPr>
        <p:grpSpPr>
          <a:xfrm>
            <a:off x="6643702" y="5053174"/>
            <a:ext cx="1248392" cy="1804826"/>
            <a:chOff x="2620053" y="2035355"/>
            <a:chExt cx="1248392" cy="1804826"/>
          </a:xfrm>
        </p:grpSpPr>
        <p:sp>
          <p:nvSpPr>
            <p:cNvPr id="73" name="Freeform 104"/>
            <p:cNvSpPr>
              <a:spLocks/>
            </p:cNvSpPr>
            <p:nvPr/>
          </p:nvSpPr>
          <p:spPr bwMode="auto">
            <a:xfrm rot="2445473" flipH="1">
              <a:off x="3144545" y="2035355"/>
              <a:ext cx="723900" cy="1804826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05"/>
            <p:cNvSpPr>
              <a:spLocks/>
            </p:cNvSpPr>
            <p:nvPr/>
          </p:nvSpPr>
          <p:spPr bwMode="auto">
            <a:xfrm rot="2445473" flipH="1">
              <a:off x="2670755" y="3186385"/>
              <a:ext cx="182674" cy="350755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Freeform 106"/>
            <p:cNvSpPr>
              <a:spLocks/>
            </p:cNvSpPr>
            <p:nvPr/>
          </p:nvSpPr>
          <p:spPr bwMode="auto">
            <a:xfrm rot="2445473" flipH="1">
              <a:off x="2620053" y="3335895"/>
              <a:ext cx="69671" cy="133306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206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107"/>
            <p:cNvSpPr>
              <a:spLocks/>
            </p:cNvSpPr>
            <p:nvPr/>
          </p:nvSpPr>
          <p:spPr bwMode="auto">
            <a:xfrm rot="2445473" flipH="1">
              <a:off x="3201643" y="2111861"/>
              <a:ext cx="632138" cy="1507961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76"/>
          <p:cNvGrpSpPr/>
          <p:nvPr/>
        </p:nvGrpSpPr>
        <p:grpSpPr>
          <a:xfrm>
            <a:off x="357158" y="1500174"/>
            <a:ext cx="2071702" cy="2071702"/>
            <a:chOff x="357158" y="3857628"/>
            <a:chExt cx="2071702" cy="2071702"/>
          </a:xfrm>
        </p:grpSpPr>
        <p:sp>
          <p:nvSpPr>
            <p:cNvPr id="48" name="Овал 47"/>
            <p:cNvSpPr/>
            <p:nvPr/>
          </p:nvSpPr>
          <p:spPr>
            <a:xfrm>
              <a:off x="357158" y="3857628"/>
              <a:ext cx="2071702" cy="20717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Равнобедренный треугольник 48"/>
            <p:cNvSpPr/>
            <p:nvPr/>
          </p:nvSpPr>
          <p:spPr>
            <a:xfrm>
              <a:off x="1500166" y="5000636"/>
              <a:ext cx="357190" cy="4286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Равнобедренный треугольник 49"/>
            <p:cNvSpPr/>
            <p:nvPr/>
          </p:nvSpPr>
          <p:spPr>
            <a:xfrm>
              <a:off x="857224" y="4714884"/>
              <a:ext cx="357190" cy="4286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Равнобедренный треугольник 50"/>
            <p:cNvSpPr/>
            <p:nvPr/>
          </p:nvSpPr>
          <p:spPr>
            <a:xfrm>
              <a:off x="1357290" y="4214818"/>
              <a:ext cx="357190" cy="4286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571472" y="4071942"/>
              <a:ext cx="1633550" cy="163355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58"/>
          <p:cNvGrpSpPr/>
          <p:nvPr/>
        </p:nvGrpSpPr>
        <p:grpSpPr>
          <a:xfrm>
            <a:off x="4643438" y="1071546"/>
            <a:ext cx="4429156" cy="5143536"/>
            <a:chOff x="4643438" y="1071546"/>
            <a:chExt cx="4429156" cy="5143536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7429552" y="3214686"/>
              <a:ext cx="1643042" cy="78581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FF0000"/>
                  </a:solidFill>
                </a:rPr>
                <a:t>Раскрась тарелку красным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8" name="Группа 54"/>
            <p:cNvGrpSpPr/>
            <p:nvPr/>
          </p:nvGrpSpPr>
          <p:grpSpPr>
            <a:xfrm>
              <a:off x="4643438" y="1071546"/>
              <a:ext cx="3429818" cy="5143536"/>
              <a:chOff x="4643438" y="1071546"/>
              <a:chExt cx="3429818" cy="5143536"/>
            </a:xfrm>
          </p:grpSpPr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4929190" y="1071546"/>
                <a:ext cx="1857388" cy="571504"/>
              </a:xfrm>
              <a:prstGeom prst="roundRect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dirty="0" smtClean="0">
                    <a:solidFill>
                      <a:srgbClr val="FF0000"/>
                    </a:solidFill>
                  </a:rPr>
                  <a:t>Начало</a:t>
                </a:r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4929190" y="2000240"/>
                <a:ext cx="1857388" cy="71438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0000"/>
                    </a:solidFill>
                  </a:rPr>
                  <a:t>Посмотри на тарелку</a:t>
                </a:r>
                <a:endParaRPr lang="ru-RU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5000628" y="4572008"/>
                <a:ext cx="1785950" cy="71438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solidFill>
                      <a:srgbClr val="FF0000"/>
                    </a:solidFill>
                  </a:rPr>
                  <a:t>Раскрась тарелку синим</a:t>
                </a:r>
                <a:endParaRPr lang="ru-RU" sz="16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4" name="Ромб 43"/>
              <p:cNvSpPr/>
              <p:nvPr/>
            </p:nvSpPr>
            <p:spPr>
              <a:xfrm>
                <a:off x="4643438" y="3000372"/>
                <a:ext cx="2428892" cy="1143008"/>
              </a:xfrm>
              <a:prstGeom prst="diamond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4929190" y="5643578"/>
                <a:ext cx="1857388" cy="571504"/>
              </a:xfrm>
              <a:prstGeom prst="roundRect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dirty="0" smtClean="0">
                    <a:solidFill>
                      <a:srgbClr val="FF0000"/>
                    </a:solidFill>
                    <a:cs typeface="Times New Roman" pitchFamily="18" charset="0"/>
                  </a:rPr>
                  <a:t>Конец</a:t>
                </a:r>
                <a:endParaRPr lang="ru-RU" sz="2800" dirty="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786314" y="3282735"/>
                <a:ext cx="214314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FF0000"/>
                    </a:solidFill>
                  </a:rPr>
                  <a:t>На тарелке есть углы?</a:t>
                </a:r>
                <a:endParaRPr lang="ru-RU" sz="20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56" name="Прямая со стрелкой 55"/>
              <p:cNvCxnSpPr>
                <a:stCxn id="40" idx="2"/>
                <a:endCxn id="41" idx="0"/>
              </p:cNvCxnSpPr>
              <p:nvPr/>
            </p:nvCxnSpPr>
            <p:spPr>
              <a:xfrm rot="5400000">
                <a:off x="5679289" y="1821645"/>
                <a:ext cx="357190" cy="1588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 стрелкой 56"/>
              <p:cNvCxnSpPr/>
              <p:nvPr/>
            </p:nvCxnSpPr>
            <p:spPr>
              <a:xfrm rot="5400000">
                <a:off x="5680083" y="2892421"/>
                <a:ext cx="357190" cy="1588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 стрелкой 57"/>
              <p:cNvCxnSpPr>
                <a:stCxn id="44" idx="2"/>
              </p:cNvCxnSpPr>
              <p:nvPr/>
            </p:nvCxnSpPr>
            <p:spPr>
              <a:xfrm rot="5400000">
                <a:off x="5643570" y="4357694"/>
                <a:ext cx="428628" cy="1588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 стрелкой 59"/>
              <p:cNvCxnSpPr/>
              <p:nvPr/>
            </p:nvCxnSpPr>
            <p:spPr>
              <a:xfrm rot="5400000">
                <a:off x="5680083" y="5464189"/>
                <a:ext cx="357190" cy="1588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 стрелкой 60"/>
              <p:cNvCxnSpPr/>
              <p:nvPr/>
            </p:nvCxnSpPr>
            <p:spPr>
              <a:xfrm>
                <a:off x="7072330" y="3570288"/>
                <a:ext cx="357190" cy="1588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xtBox 61"/>
              <p:cNvSpPr txBox="1"/>
              <p:nvPr/>
            </p:nvSpPr>
            <p:spPr>
              <a:xfrm>
                <a:off x="6929454" y="307181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18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ДА</a:t>
                </a:r>
                <a:endParaRPr lang="ru-RU" sz="18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143504" y="4143380"/>
                <a:ext cx="7143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18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НЕТ</a:t>
                </a:r>
                <a:endParaRPr lang="ru-RU" sz="18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  <p:grpSp>
            <p:nvGrpSpPr>
              <p:cNvPr id="9" name="Группа 88"/>
              <p:cNvGrpSpPr/>
              <p:nvPr/>
            </p:nvGrpSpPr>
            <p:grpSpPr>
              <a:xfrm>
                <a:off x="5857884" y="4001298"/>
                <a:ext cx="2215372" cy="1427966"/>
                <a:chOff x="6786578" y="4001298"/>
                <a:chExt cx="1286678" cy="929488"/>
              </a:xfrm>
            </p:grpSpPr>
            <p:cxnSp>
              <p:nvCxnSpPr>
                <p:cNvPr id="84" name="Прямая соединительная линия 83"/>
                <p:cNvCxnSpPr/>
                <p:nvPr/>
              </p:nvCxnSpPr>
              <p:spPr>
                <a:xfrm rot="5400000">
                  <a:off x="7608909" y="4464851"/>
                  <a:ext cx="927900" cy="794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Прямая со стрелкой 85"/>
                <p:cNvCxnSpPr>
                  <a:endCxn id="42" idx="3"/>
                </p:cNvCxnSpPr>
                <p:nvPr/>
              </p:nvCxnSpPr>
              <p:spPr>
                <a:xfrm rot="10800000">
                  <a:off x="6786578" y="4929198"/>
                  <a:ext cx="1285884" cy="1588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82" name="Заголовок 3"/>
          <p:cNvSpPr txBox="1">
            <a:spLocks/>
          </p:cNvSpPr>
          <p:nvPr/>
        </p:nvSpPr>
        <p:spPr>
          <a:xfrm>
            <a:off x="-1785982" y="5929330"/>
            <a:ext cx="70723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Тарелки</a:t>
            </a:r>
            <a:r>
              <a:rPr kumimoji="0" lang="en-US" sz="2400" b="1" i="0" u="none" strike="noStrike" kern="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раскрашены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1.94444E-6 2.22222E-6 L -0.66893 -0.53079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-26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5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-1.66667E-6 2.96296E-6 L -0.60972 -0.10579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" y="-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65" grpId="0" animBg="1"/>
      <p:bldP spid="4" grpId="0"/>
      <p:bldP spid="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Содержимое 23" descr="6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Безимени-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460500" cy="1651000"/>
          </a:xfrm>
          <a:prstGeom prst="rect">
            <a:avLst/>
          </a:prstGeom>
        </p:spPr>
      </p:pic>
      <p:pic>
        <p:nvPicPr>
          <p:cNvPr id="6" name="Рисунок 5" descr="Безимени-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0"/>
            <a:ext cx="1282700" cy="1155700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0"/>
            <a:ext cx="1003300" cy="1143000"/>
          </a:xfrm>
          <a:prstGeom prst="rect">
            <a:avLst/>
          </a:prstGeom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647082">
            <a:off x="2821996" y="1027978"/>
            <a:ext cx="1384300" cy="977900"/>
          </a:xfrm>
          <a:prstGeom prst="rect">
            <a:avLst/>
          </a:prstGeom>
        </p:spPr>
      </p:pic>
      <p:pic>
        <p:nvPicPr>
          <p:cNvPr id="12" name="Рисунок 11" descr="6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857232"/>
            <a:ext cx="1689100" cy="1244600"/>
          </a:xfrm>
          <a:prstGeom prst="rect">
            <a:avLst/>
          </a:prstGeom>
        </p:spPr>
      </p:pic>
      <p:sp>
        <p:nvSpPr>
          <p:cNvPr id="9" name="Ромб 8"/>
          <p:cNvSpPr/>
          <p:nvPr/>
        </p:nvSpPr>
        <p:spPr>
          <a:xfrm>
            <a:off x="4643438" y="785794"/>
            <a:ext cx="1500198" cy="1143008"/>
          </a:xfrm>
          <a:prstGeom prst="diamond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>
            <a:stCxn id="9" idx="3"/>
          </p:cNvCxnSpPr>
          <p:nvPr/>
        </p:nvCxnSpPr>
        <p:spPr>
          <a:xfrm>
            <a:off x="6143636" y="1357298"/>
            <a:ext cx="57150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715140" y="1214422"/>
            <a:ext cx="857256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7572396" y="1357298"/>
            <a:ext cx="428628" cy="95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8001024" y="1214422"/>
            <a:ext cx="857256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86314" y="2571744"/>
            <a:ext cx="1143008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5107787" y="2250273"/>
            <a:ext cx="500066" cy="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0" idx="2"/>
          </p:cNvCxnSpPr>
          <p:nvPr/>
        </p:nvCxnSpPr>
        <p:spPr>
          <a:xfrm rot="16200000" flipH="1">
            <a:off x="5179225" y="3178965"/>
            <a:ext cx="357190" cy="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Ромб 30"/>
          <p:cNvSpPr/>
          <p:nvPr/>
        </p:nvSpPr>
        <p:spPr>
          <a:xfrm>
            <a:off x="4643438" y="3357562"/>
            <a:ext cx="1500198" cy="1214446"/>
          </a:xfrm>
          <a:prstGeom prst="diamond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6143636" y="3998916"/>
            <a:ext cx="57150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6715140" y="3786190"/>
            <a:ext cx="1000132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 стрелкой 35"/>
          <p:cNvCxnSpPr/>
          <p:nvPr/>
        </p:nvCxnSpPr>
        <p:spPr>
          <a:xfrm rot="16200000" flipH="1">
            <a:off x="5179225" y="4750601"/>
            <a:ext cx="357190" cy="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4857752" y="4857760"/>
            <a:ext cx="1071570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/>
          <p:cNvCxnSpPr>
            <a:stCxn id="37" idx="2"/>
            <a:endCxn id="42" idx="0"/>
          </p:cNvCxnSpPr>
          <p:nvPr/>
        </p:nvCxnSpPr>
        <p:spPr>
          <a:xfrm rot="5400000">
            <a:off x="5232802" y="5411405"/>
            <a:ext cx="285752" cy="3571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4786314" y="5572140"/>
            <a:ext cx="1143008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11111E-6 -3.7037E-7 L 0.23906 0.610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00539 0.4782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7.40741E-7 L 0.19635 0.1476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7.40741E-7 L 0.08472 0.4261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-3.33333E-6 L 0.12483 0.6055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  <p:bldP spid="20" grpId="0" animBg="1"/>
      <p:bldP spid="31" grpId="0" animBg="1"/>
      <p:bldP spid="35" grpId="0" animBg="1"/>
      <p:bldP spid="37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6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Безимени-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4143380"/>
            <a:ext cx="1460500" cy="1651000"/>
          </a:xfrm>
          <a:prstGeom prst="rect">
            <a:avLst/>
          </a:prstGeom>
        </p:spPr>
      </p:pic>
      <p:pic>
        <p:nvPicPr>
          <p:cNvPr id="6" name="Рисунок 5" descr="Безимени-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2857496"/>
            <a:ext cx="1282700" cy="1155700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934" y="4214818"/>
            <a:ext cx="1003300" cy="1143000"/>
          </a:xfrm>
          <a:prstGeom prst="rect">
            <a:avLst/>
          </a:prstGeom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647082">
            <a:off x="3036309" y="4242689"/>
            <a:ext cx="1384300" cy="977900"/>
          </a:xfrm>
          <a:prstGeom prst="rect">
            <a:avLst/>
          </a:prstGeom>
        </p:spPr>
      </p:pic>
      <p:pic>
        <p:nvPicPr>
          <p:cNvPr id="12" name="Рисунок 11" descr="6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2071678"/>
            <a:ext cx="1689100" cy="1244600"/>
          </a:xfrm>
          <a:prstGeom prst="rect">
            <a:avLst/>
          </a:prstGeom>
        </p:spPr>
      </p:pic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Закрепление изученного материала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Line 12"/>
          <p:cNvSpPr>
            <a:spLocks noChangeShapeType="1"/>
          </p:cNvSpPr>
          <p:nvPr/>
        </p:nvSpPr>
        <p:spPr bwMode="auto">
          <a:xfrm>
            <a:off x="1714480" y="6072206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4" name="Line 12"/>
          <p:cNvSpPr>
            <a:spLocks noChangeShapeType="1"/>
          </p:cNvSpPr>
          <p:nvPr/>
        </p:nvSpPr>
        <p:spPr bwMode="auto">
          <a:xfrm>
            <a:off x="1714480" y="5500702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1714480" y="485776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1714480" y="421481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1714480" y="1428736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1714480" y="3571876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714480" y="2981324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42911" y="1071546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714356"/>
            <a:ext cx="5000628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11</a:t>
            </a:r>
            <a:r>
              <a:rPr lang="en-US" sz="2400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dirty="0" smtClean="0"/>
              <a:t>Рассмотри рисунки и составь алгоритм с ветвлением.</a:t>
            </a:r>
            <a:br>
              <a:rPr lang="ru-RU" sz="2400" dirty="0" smtClean="0"/>
            </a:br>
            <a:r>
              <a:rPr lang="ru-RU" sz="2400" dirty="0" smtClean="0"/>
              <a:t>Обведи команду, которая будет выполняться не всегда.</a:t>
            </a:r>
            <a:endParaRPr lang="ru-RU" sz="2400" dirty="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42910" y="3214686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42910" y="2357430"/>
            <a:ext cx="2071675" cy="714380"/>
          </a:xfrm>
          <a:prstGeom prst="flowChartDecision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1714480" y="207167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42910" y="1714488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428604"/>
            <a:ext cx="2071702" cy="4286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42910" y="3857628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642910" y="4500570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42910" y="5143512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642910" y="5786454"/>
            <a:ext cx="2071702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2910" y="6357958"/>
            <a:ext cx="2071702" cy="4286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3214678" y="2357430"/>
            <a:ext cx="1857388" cy="71438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2714612" y="2714620"/>
            <a:ext cx="50006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1071538" y="292893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Да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2714612" y="235743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Нет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1071538" y="428604"/>
            <a:ext cx="1285875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F0F17"/>
                </a:solidFill>
              </a:rPr>
              <a:t>Начало</a:t>
            </a: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642910" y="1071546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Возьми чайник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42910" y="1714488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Открой крышку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642910" y="2500306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Есть вода?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071802" y="2500306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Налей воду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642910" y="3214686"/>
            <a:ext cx="2286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Закрой крышку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642910" y="4415861"/>
            <a:ext cx="21431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0F0F17"/>
                </a:solidFill>
              </a:rPr>
              <a:t>Поставь чайник на плиту</a:t>
            </a:r>
            <a:endParaRPr lang="ru-RU" sz="1600" b="1" dirty="0">
              <a:solidFill>
                <a:srgbClr val="0F0F17"/>
              </a:solidFill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71472" y="6386476"/>
            <a:ext cx="2286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Конец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642910" y="5786454"/>
            <a:ext cx="2286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Выключи газ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571472" y="3857628"/>
            <a:ext cx="2286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Включи газ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642910" y="5058803"/>
            <a:ext cx="21431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0F0F17"/>
                </a:solidFill>
              </a:rPr>
              <a:t>Дождись, пока вода закипит</a:t>
            </a:r>
            <a:endParaRPr lang="ru-RU" sz="1600" b="1" dirty="0">
              <a:solidFill>
                <a:srgbClr val="0F0F17"/>
              </a:solidFill>
            </a:endParaRPr>
          </a:p>
        </p:txBody>
      </p:sp>
      <p:cxnSp>
        <p:nvCxnSpPr>
          <p:cNvPr id="41" name="Прямая соединительная линия 40"/>
          <p:cNvCxnSpPr>
            <a:stCxn id="21" idx="2"/>
          </p:cNvCxnSpPr>
          <p:nvPr/>
        </p:nvCxnSpPr>
        <p:spPr>
          <a:xfrm rot="5400000">
            <a:off x="3964777" y="3250405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8" idx="3"/>
          </p:cNvCxnSpPr>
          <p:nvPr/>
        </p:nvCxnSpPr>
        <p:spPr>
          <a:xfrm rot="10800000">
            <a:off x="2714612" y="3429000"/>
            <a:ext cx="142876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Рисунок 50" descr="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966417">
            <a:off x="4914836" y="1880539"/>
            <a:ext cx="1708571" cy="218962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2" name="Рисунок 51" descr="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2928934"/>
            <a:ext cx="1928794" cy="1909507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3" name="Рисунок 52" descr="1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48803">
            <a:off x="5482173" y="4116244"/>
            <a:ext cx="1911209" cy="2035437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54" name="Line 12"/>
          <p:cNvSpPr>
            <a:spLocks noChangeShapeType="1"/>
          </p:cNvSpPr>
          <p:nvPr/>
        </p:nvSpPr>
        <p:spPr bwMode="auto">
          <a:xfrm>
            <a:off x="1714480" y="857232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3071802" y="1857364"/>
            <a:ext cx="2143140" cy="157163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3071802" y="6182045"/>
            <a:ext cx="5376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Какое действие выполняется не всегда?</a:t>
            </a:r>
            <a:endParaRPr lang="ru-RU" dirty="0"/>
          </a:p>
        </p:txBody>
      </p:sp>
      <p:sp>
        <p:nvSpPr>
          <p:cNvPr id="45" name="Управляющая кнопка: домой 44">
            <a:hlinkClick r:id="rId5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Управляющая кнопка: далее 4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55" grpId="0" animBg="1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429124" y="571480"/>
            <a:ext cx="471487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5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№12 Обведи номера вопросов на которые можно</a:t>
            </a:r>
            <a:r>
              <a:rPr kumimoji="0" lang="ru-RU" sz="4400" b="0" i="0" u="none" strike="noStrike" kern="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ответить «да» или «нет».</a:t>
            </a:r>
            <a:endParaRPr kumimoji="0" lang="ru-RU" sz="44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500042"/>
          <a:ext cx="3857652" cy="6143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729"/>
                <a:gridCol w="3344923"/>
              </a:tblGrid>
              <a:tr h="438833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Кто играет с клубком?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Какой породы кошка?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Кошка чёрная?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Какого цвета клубок?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Где лежит кошка?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 кошки есть котята?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Сколько котят на рисунке?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Чьи котята?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Котята летают?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Откуда прилетел </a:t>
                      </a:r>
                      <a:r>
                        <a:rPr lang="ru-RU" dirty="0" err="1" smtClean="0"/>
                        <a:t>Янт</a:t>
                      </a:r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Боб – человек?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12.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 кого есть хвост?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 кошки есть клюв?</a:t>
                      </a:r>
                      <a:endParaRPr lang="ru-RU" dirty="0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14.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 котята в</a:t>
                      </a:r>
                      <a:r>
                        <a:rPr lang="ru-RU" baseline="0" dirty="0" smtClean="0"/>
                        <a:t> корзине?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500034" y="1357298"/>
            <a:ext cx="571504" cy="571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0034" y="2643182"/>
            <a:ext cx="571504" cy="571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00034" y="4000504"/>
            <a:ext cx="571504" cy="571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0034" y="4857760"/>
            <a:ext cx="571504" cy="571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00034" y="5715016"/>
            <a:ext cx="571504" cy="571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0034" y="6072206"/>
            <a:ext cx="571504" cy="571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SCAN001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D3EAF2"/>
              </a:clrFrom>
              <a:clrTo>
                <a:srgbClr val="D3EAF2">
                  <a:alpha val="0"/>
                </a:srgbClr>
              </a:clrTo>
            </a:clrChange>
          </a:blip>
          <a:srcRect l="64615" t="3125" r="4694" b="80209"/>
          <a:stretch>
            <a:fillRect/>
          </a:stretch>
        </p:blipFill>
        <p:spPr>
          <a:xfrm>
            <a:off x="4781849" y="2357430"/>
            <a:ext cx="3933556" cy="29969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Группа 71"/>
          <p:cNvGrpSpPr/>
          <p:nvPr/>
        </p:nvGrpSpPr>
        <p:grpSpPr>
          <a:xfrm>
            <a:off x="1000100" y="5383545"/>
            <a:ext cx="357190" cy="260033"/>
            <a:chOff x="1000100" y="5383545"/>
            <a:chExt cx="357190" cy="260033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000100" y="5383545"/>
              <a:ext cx="214314" cy="1171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1000100" y="5500701"/>
              <a:ext cx="357190" cy="14287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6" name="Полилиния 65"/>
          <p:cNvSpPr/>
          <p:nvPr/>
        </p:nvSpPr>
        <p:spPr>
          <a:xfrm>
            <a:off x="857224" y="2571744"/>
            <a:ext cx="166662" cy="357190"/>
          </a:xfrm>
          <a:custGeom>
            <a:avLst/>
            <a:gdLst>
              <a:gd name="connsiteX0" fmla="*/ 0 w 609600"/>
              <a:gd name="connsiteY0" fmla="*/ 1920240 h 2301240"/>
              <a:gd name="connsiteX1" fmla="*/ 15240 w 609600"/>
              <a:gd name="connsiteY1" fmla="*/ 15240 h 2301240"/>
              <a:gd name="connsiteX2" fmla="*/ 579120 w 609600"/>
              <a:gd name="connsiteY2" fmla="*/ 0 h 2301240"/>
              <a:gd name="connsiteX3" fmla="*/ 609600 w 609600"/>
              <a:gd name="connsiteY3" fmla="*/ 2301240 h 2301240"/>
              <a:gd name="connsiteX4" fmla="*/ 0 w 609600"/>
              <a:gd name="connsiteY4" fmla="*/ 1920240 h 230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" h="2301240">
                <a:moveTo>
                  <a:pt x="0" y="1920240"/>
                </a:moveTo>
                <a:lnTo>
                  <a:pt x="15240" y="15240"/>
                </a:lnTo>
                <a:lnTo>
                  <a:pt x="579120" y="0"/>
                </a:lnTo>
                <a:lnTo>
                  <a:pt x="609600" y="2301240"/>
                </a:lnTo>
                <a:lnTo>
                  <a:pt x="0" y="192024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00042"/>
            <a:ext cx="528638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4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№1</a:t>
            </a:r>
            <a:r>
              <a:rPr kumimoji="0" lang="en-US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Выполни задание по алгоритму.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Сколько ветвлений в этом алгоритме?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Обведи</a:t>
            </a:r>
            <a:r>
              <a:rPr kumimoji="0" lang="ru-RU" sz="4400" b="0" i="0" u="none" strike="noStrike" kern="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на схеме команды, которые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выполняются не всегда.</a:t>
            </a:r>
            <a:endParaRPr kumimoji="0" lang="ru-RU" sz="44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6" y="928670"/>
            <a:ext cx="2071702" cy="4286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5072066" y="1785926"/>
            <a:ext cx="2071675" cy="714380"/>
          </a:xfrm>
          <a:prstGeom prst="flowChartDecision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143504" y="4000504"/>
            <a:ext cx="2071675" cy="714380"/>
          </a:xfrm>
          <a:prstGeom prst="flowChartDecision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072066" y="2857496"/>
            <a:ext cx="2071702" cy="71438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3504" y="5715016"/>
            <a:ext cx="2071702" cy="4286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500958" y="3929066"/>
            <a:ext cx="1571636" cy="107157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357554" y="3857628"/>
            <a:ext cx="1500198" cy="114300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000628" y="1028626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Начало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5000628" y="1928802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Есть труба?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5000628" y="2928934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Закрась крышу синим карандашом</a:t>
            </a:r>
            <a:endParaRPr lang="ru-RU" sz="1800" b="1" dirty="0">
              <a:solidFill>
                <a:srgbClr val="0F0F17"/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143504" y="4143380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Есть крыльцо?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072066" y="5715016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Конец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500958" y="3871745"/>
            <a:ext cx="15716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Закрась крышу жёлтым карандашом</a:t>
            </a:r>
            <a:endParaRPr lang="ru-RU" sz="1800" b="1" dirty="0">
              <a:solidFill>
                <a:srgbClr val="0F0F17"/>
              </a:solidFill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286116" y="3857628"/>
            <a:ext cx="17144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Закрась крышу красным карандашом</a:t>
            </a:r>
            <a:endParaRPr lang="ru-RU" sz="1800" b="1" dirty="0">
              <a:solidFill>
                <a:srgbClr val="0F0F17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5964247" y="160653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5965835" y="267810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5965835" y="3821115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5930116" y="5500702"/>
            <a:ext cx="427834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6" idx="3"/>
          </p:cNvCxnSpPr>
          <p:nvPr/>
        </p:nvCxnSpPr>
        <p:spPr>
          <a:xfrm>
            <a:off x="7143741" y="2143116"/>
            <a:ext cx="642969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6965570" y="2964256"/>
            <a:ext cx="164307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0800000">
            <a:off x="6143636" y="3786190"/>
            <a:ext cx="164307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8" idx="3"/>
          </p:cNvCxnSpPr>
          <p:nvPr/>
        </p:nvCxnSpPr>
        <p:spPr>
          <a:xfrm>
            <a:off x="7215179" y="4357694"/>
            <a:ext cx="285779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>
            <a:off x="4857752" y="4357694"/>
            <a:ext cx="366687" cy="952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>
            <a:off x="3993430" y="5150563"/>
            <a:ext cx="299871" cy="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7993974" y="5150563"/>
            <a:ext cx="299871" cy="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143372" y="5286388"/>
            <a:ext cx="40005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Box 19"/>
          <p:cNvSpPr txBox="1">
            <a:spLocks noChangeArrowheads="1"/>
          </p:cNvSpPr>
          <p:nvPr/>
        </p:nvSpPr>
        <p:spPr bwMode="auto">
          <a:xfrm>
            <a:off x="7215206" y="171448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НЕТ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59" name="Text Box 19"/>
          <p:cNvSpPr txBox="1">
            <a:spLocks noChangeArrowheads="1"/>
          </p:cNvSpPr>
          <p:nvPr/>
        </p:nvSpPr>
        <p:spPr bwMode="auto">
          <a:xfrm>
            <a:off x="4786314" y="3929066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НЕТ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60" name="Text Box 19"/>
          <p:cNvSpPr txBox="1">
            <a:spLocks noChangeArrowheads="1"/>
          </p:cNvSpPr>
          <p:nvPr/>
        </p:nvSpPr>
        <p:spPr bwMode="auto">
          <a:xfrm>
            <a:off x="5500694" y="2500306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ДА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7000892" y="400050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ДА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62" name="Rectangle 2"/>
          <p:cNvSpPr txBox="1">
            <a:spLocks noChangeArrowheads="1"/>
          </p:cNvSpPr>
          <p:nvPr/>
        </p:nvSpPr>
        <p:spPr bwMode="auto">
          <a:xfrm>
            <a:off x="428596" y="1428736"/>
            <a:ext cx="385765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Раскрась крышу дома</a:t>
            </a:r>
            <a:endParaRPr kumimoji="0" lang="ru-RU" sz="20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785918" y="2643182"/>
            <a:ext cx="857256" cy="1071570"/>
            <a:chOff x="285720" y="2643182"/>
            <a:chExt cx="857256" cy="107157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357158" y="3000372"/>
              <a:ext cx="714380" cy="7143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Равнобедренный треугольник 45"/>
            <p:cNvSpPr/>
            <p:nvPr/>
          </p:nvSpPr>
          <p:spPr>
            <a:xfrm>
              <a:off x="285720" y="2643182"/>
              <a:ext cx="857256" cy="35719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642910" y="3357562"/>
              <a:ext cx="142876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285720" y="4500570"/>
            <a:ext cx="857256" cy="1143008"/>
            <a:chOff x="285720" y="4500570"/>
            <a:chExt cx="857256" cy="1143008"/>
          </a:xfrm>
        </p:grpSpPr>
        <p:sp>
          <p:nvSpPr>
            <p:cNvPr id="67" name="Полилиния 66"/>
            <p:cNvSpPr/>
            <p:nvPr/>
          </p:nvSpPr>
          <p:spPr>
            <a:xfrm>
              <a:off x="857224" y="4500570"/>
              <a:ext cx="166662" cy="357190"/>
            </a:xfrm>
            <a:custGeom>
              <a:avLst/>
              <a:gdLst>
                <a:gd name="connsiteX0" fmla="*/ 0 w 609600"/>
                <a:gd name="connsiteY0" fmla="*/ 1920240 h 2301240"/>
                <a:gd name="connsiteX1" fmla="*/ 15240 w 609600"/>
                <a:gd name="connsiteY1" fmla="*/ 15240 h 2301240"/>
                <a:gd name="connsiteX2" fmla="*/ 579120 w 609600"/>
                <a:gd name="connsiteY2" fmla="*/ 0 h 2301240"/>
                <a:gd name="connsiteX3" fmla="*/ 609600 w 609600"/>
                <a:gd name="connsiteY3" fmla="*/ 2301240 h 2301240"/>
                <a:gd name="connsiteX4" fmla="*/ 0 w 609600"/>
                <a:gd name="connsiteY4" fmla="*/ 1920240 h 230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" h="2301240">
                  <a:moveTo>
                    <a:pt x="0" y="1920240"/>
                  </a:moveTo>
                  <a:lnTo>
                    <a:pt x="15240" y="15240"/>
                  </a:lnTo>
                  <a:lnTo>
                    <a:pt x="579120" y="0"/>
                  </a:lnTo>
                  <a:lnTo>
                    <a:pt x="609600" y="2301240"/>
                  </a:lnTo>
                  <a:lnTo>
                    <a:pt x="0" y="1920240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9" name="Группа 48"/>
            <p:cNvGrpSpPr/>
            <p:nvPr/>
          </p:nvGrpSpPr>
          <p:grpSpPr>
            <a:xfrm>
              <a:off x="285720" y="4572008"/>
              <a:ext cx="857256" cy="1071570"/>
              <a:chOff x="285720" y="2643182"/>
              <a:chExt cx="857256" cy="1071570"/>
            </a:xfrm>
            <a:solidFill>
              <a:schemeClr val="bg1"/>
            </a:solidFill>
          </p:grpSpPr>
          <p:sp>
            <p:nvSpPr>
              <p:cNvPr id="50" name="Прямоугольник 49"/>
              <p:cNvSpPr/>
              <p:nvPr/>
            </p:nvSpPr>
            <p:spPr>
              <a:xfrm>
                <a:off x="357158" y="3000372"/>
                <a:ext cx="714380" cy="71438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2910" y="3357562"/>
                <a:ext cx="142876" cy="35719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Равнобедренный треугольник 51"/>
              <p:cNvSpPr/>
              <p:nvPr/>
            </p:nvSpPr>
            <p:spPr>
              <a:xfrm>
                <a:off x="285720" y="2643182"/>
                <a:ext cx="857256" cy="357190"/>
              </a:xfrm>
              <a:prstGeom prst="triangl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5" name="Группа 54"/>
          <p:cNvGrpSpPr/>
          <p:nvPr/>
        </p:nvGrpSpPr>
        <p:grpSpPr>
          <a:xfrm>
            <a:off x="1785918" y="4572008"/>
            <a:ext cx="857256" cy="1071570"/>
            <a:chOff x="285720" y="2643182"/>
            <a:chExt cx="857256" cy="1071570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357158" y="3000372"/>
              <a:ext cx="714380" cy="7143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Равнобедренный треугольник 56"/>
            <p:cNvSpPr/>
            <p:nvPr/>
          </p:nvSpPr>
          <p:spPr>
            <a:xfrm>
              <a:off x="285720" y="2643182"/>
              <a:ext cx="857256" cy="35719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642910" y="3357562"/>
              <a:ext cx="142876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285720" y="2643182"/>
            <a:ext cx="857256" cy="1071570"/>
            <a:chOff x="285720" y="2643182"/>
            <a:chExt cx="857256" cy="1071570"/>
          </a:xfrm>
          <a:solidFill>
            <a:schemeClr val="bg1"/>
          </a:solidFill>
        </p:grpSpPr>
        <p:sp>
          <p:nvSpPr>
            <p:cNvPr id="35" name="Прямоугольник 34"/>
            <p:cNvSpPr/>
            <p:nvPr/>
          </p:nvSpPr>
          <p:spPr>
            <a:xfrm>
              <a:off x="357158" y="3000372"/>
              <a:ext cx="714380" cy="71438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Равнобедренный треугольник 36"/>
            <p:cNvSpPr/>
            <p:nvPr/>
          </p:nvSpPr>
          <p:spPr>
            <a:xfrm>
              <a:off x="285720" y="2643182"/>
              <a:ext cx="857256" cy="357190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42910" y="3357562"/>
              <a:ext cx="142876" cy="35719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2571736" y="5357826"/>
            <a:ext cx="357190" cy="260033"/>
            <a:chOff x="1000100" y="5383545"/>
            <a:chExt cx="357190" cy="260033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1000100" y="5383545"/>
              <a:ext cx="214314" cy="1171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1000100" y="5500701"/>
              <a:ext cx="357190" cy="14287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0" y="2357430"/>
            <a:ext cx="50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571636" y="2357430"/>
            <a:ext cx="50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-32" y="4253219"/>
            <a:ext cx="50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643042" y="4253219"/>
            <a:ext cx="50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4" name="Равнобедренный треугольник 63"/>
          <p:cNvSpPr/>
          <p:nvPr/>
        </p:nvSpPr>
        <p:spPr>
          <a:xfrm>
            <a:off x="285720" y="2643182"/>
            <a:ext cx="857256" cy="357190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/>
          <p:cNvSpPr/>
          <p:nvPr/>
        </p:nvSpPr>
        <p:spPr>
          <a:xfrm>
            <a:off x="285720" y="4572008"/>
            <a:ext cx="857256" cy="357190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Равнобедренный треугольник 79"/>
          <p:cNvSpPr/>
          <p:nvPr/>
        </p:nvSpPr>
        <p:spPr>
          <a:xfrm>
            <a:off x="1785918" y="2643182"/>
            <a:ext cx="857256" cy="35719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Равнобедренный треугольник 80"/>
          <p:cNvSpPr/>
          <p:nvPr/>
        </p:nvSpPr>
        <p:spPr>
          <a:xfrm>
            <a:off x="1785918" y="4572008"/>
            <a:ext cx="857256" cy="35719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TextBox 81"/>
          <p:cNvSpPr txBox="1"/>
          <p:nvPr/>
        </p:nvSpPr>
        <p:spPr>
          <a:xfrm>
            <a:off x="1049076" y="6396335"/>
            <a:ext cx="5451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Какие команды выполняются не всегда?</a:t>
            </a:r>
            <a:endParaRPr lang="ru-RU" dirty="0"/>
          </a:p>
        </p:txBody>
      </p:sp>
      <p:sp>
        <p:nvSpPr>
          <p:cNvPr id="83" name="Овал 82"/>
          <p:cNvSpPr/>
          <p:nvPr/>
        </p:nvSpPr>
        <p:spPr>
          <a:xfrm>
            <a:off x="4857752" y="2500306"/>
            <a:ext cx="2428892" cy="14287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7072330" y="3786190"/>
            <a:ext cx="2428892" cy="14287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3000364" y="3714752"/>
            <a:ext cx="2428892" cy="14287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" name="Управляющая кнопка: домой 87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Управляющая кнопка: далее 88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6" grpId="1"/>
      <p:bldP spid="17" grpId="0"/>
      <p:bldP spid="18" grpId="0"/>
      <p:bldP spid="19" grpId="0"/>
      <p:bldP spid="58" grpId="0"/>
      <p:bldP spid="59" grpId="0"/>
      <p:bldP spid="60" grpId="0"/>
      <p:bldP spid="61" grpId="0"/>
      <p:bldP spid="64" grpId="0" animBg="1"/>
      <p:bldP spid="65" grpId="0" animBg="1"/>
      <p:bldP spid="80" grpId="0" animBg="1"/>
      <p:bldP spid="81" grpId="0" animBg="1"/>
      <p:bldP spid="82" grpId="0"/>
      <p:bldP spid="83" grpId="0" animBg="1"/>
      <p:bldP spid="84" grpId="0" animBg="1"/>
      <p:bldP spid="8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28794" y="1500174"/>
            <a:ext cx="5400709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Физкультминутка</a:t>
            </a:r>
            <a:endParaRPr lang="fr-FR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3143248"/>
            <a:ext cx="8900963" cy="157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Выполните упражнения</a:t>
            </a:r>
          </a:p>
          <a:p>
            <a:pPr defTabSz="762000">
              <a:defRPr/>
            </a:pPr>
            <a:r>
              <a:rPr lang="ru-RU" sz="48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вместе с Гномиком</a:t>
            </a:r>
            <a:endParaRPr lang="fr-FR" sz="48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00430" y="2000240"/>
            <a:ext cx="2242473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Гномик</a:t>
            </a:r>
            <a:endParaRPr lang="fr-FR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1928813"/>
            <a:ext cx="2690813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57158" y="428604"/>
            <a:ext cx="3797296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fr-FR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рисе</a:t>
            </a: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даем</a:t>
            </a:r>
            <a:endParaRPr lang="fr-FR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183880" cy="350046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err="1" smtClean="0">
                <a:latin typeface="Arial" pitchFamily="34" charset="0"/>
                <a:cs typeface="Arial" pitchFamily="34" charset="0"/>
              </a:rPr>
              <a:t>мультимедийный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комплекс (интерактивная доска, проектор, компьютер);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средства прослушивания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медиаприложений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(колонки);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компьютерный класс с локальной сетью;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программа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Flash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– проигрыватель;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учебники.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 Box 37"/>
          <p:cNvSpPr txBox="1">
            <a:spLocks noChangeArrowheads="1"/>
          </p:cNvSpPr>
          <p:nvPr/>
        </p:nvSpPr>
        <p:spPr bwMode="auto">
          <a:xfrm>
            <a:off x="642910" y="857232"/>
            <a:ext cx="750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Оборудование: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0"/>
            <a:ext cx="1428760" cy="137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8413" y="1905000"/>
            <a:ext cx="2335212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85720" y="500042"/>
            <a:ext cx="5161669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fr-FR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отянулись вверх</a:t>
            </a:r>
          </a:p>
        </p:txBody>
      </p:sp>
    </p:spTree>
  </p:cSld>
  <p:clrMapOvr>
    <a:masterClrMapping/>
  </p:clrMapOvr>
  <p:transition spd="slow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2213" y="2041525"/>
            <a:ext cx="226853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85720" y="428604"/>
            <a:ext cx="4613571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одим на месте</a:t>
            </a: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2286000"/>
            <a:ext cx="3614737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714348" y="714356"/>
            <a:ext cx="2613601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рыгаем</a:t>
            </a: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2000250"/>
            <a:ext cx="3514725" cy="401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500042"/>
            <a:ext cx="4319067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ашем руками</a:t>
            </a: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0" y="2143125"/>
            <a:ext cx="3525838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85720" y="428604"/>
            <a:ext cx="7433317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лывем</a:t>
            </a: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 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любым стилем</a:t>
            </a: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1643063"/>
            <a:ext cx="2695575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00034" y="428604"/>
            <a:ext cx="5059527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агаем на месте</a:t>
            </a: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CCFF"/>
              </a:clrFrom>
              <a:clrTo>
                <a:srgbClr val="00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1785938"/>
            <a:ext cx="2614613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0034" y="428604"/>
            <a:ext cx="3119893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Отдыхаем</a:t>
            </a:r>
            <a:endParaRPr lang="fr-FR" sz="4800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714348" y="714356"/>
            <a:ext cx="2613601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762000">
              <a:defRPr/>
            </a:pPr>
            <a:r>
              <a:rPr lang="ru-RU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fr-FR" sz="4800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рыгаем</a:t>
            </a:r>
          </a:p>
        </p:txBody>
      </p:sp>
      <p:pic>
        <p:nvPicPr>
          <p:cNvPr id="43011" name="Рисунок 3" descr="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214563"/>
            <a:ext cx="3929062" cy="382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Овал 55"/>
          <p:cNvSpPr/>
          <p:nvPr/>
        </p:nvSpPr>
        <p:spPr>
          <a:xfrm>
            <a:off x="-1285916" y="928670"/>
            <a:ext cx="2071670" cy="192882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 стрелкой 67"/>
          <p:cNvCxnSpPr/>
          <p:nvPr/>
        </p:nvCxnSpPr>
        <p:spPr>
          <a:xfrm rot="5400000">
            <a:off x="5894397" y="6035693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8604"/>
            <a:ext cx="528638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4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№14 </a:t>
            </a:r>
            <a:r>
              <a:rPr lang="ru-RU" sz="4400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Выполни алгоритм полёта для каждого корабля. Обозначь маршрут каждого корабля линией его цвета.</a:t>
            </a:r>
            <a:endParaRPr kumimoji="0" lang="ru-RU" sz="44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29190" y="928670"/>
            <a:ext cx="2071702" cy="4286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4929190" y="1785926"/>
            <a:ext cx="2071675" cy="714380"/>
          </a:xfrm>
          <a:prstGeom prst="flowChartDecision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000655" y="4000504"/>
            <a:ext cx="2071675" cy="928694"/>
          </a:xfrm>
          <a:prstGeom prst="flowChartDecision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929190" y="2857496"/>
            <a:ext cx="2071702" cy="78581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6215082"/>
            <a:ext cx="2071702" cy="4286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500958" y="3929066"/>
            <a:ext cx="1571636" cy="107157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7500958" y="1785926"/>
            <a:ext cx="1500198" cy="78581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4857752" y="1028626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Начало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857752" y="1928802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Есть больные?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4857752" y="2786058"/>
            <a:ext cx="22145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Лети в космическую столовую</a:t>
            </a:r>
            <a:endParaRPr lang="ru-RU" sz="1800" b="1" dirty="0">
              <a:solidFill>
                <a:srgbClr val="0F0F17"/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000628" y="4139991"/>
            <a:ext cx="21431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Корабль повреждён?</a:t>
            </a:r>
            <a:endParaRPr lang="ru-RU" sz="1800" b="1" dirty="0">
              <a:solidFill>
                <a:srgbClr val="0F0F17"/>
              </a:solidFill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4929190" y="6215082"/>
            <a:ext cx="21431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F0F17"/>
                </a:solidFill>
              </a:rPr>
              <a:t>Конец</a:t>
            </a:r>
            <a:endParaRPr lang="ru-RU" sz="2000" b="1" dirty="0">
              <a:solidFill>
                <a:srgbClr val="0F0F17"/>
              </a:solidFill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500958" y="3871745"/>
            <a:ext cx="157160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Лети на ремонтную базу</a:t>
            </a:r>
            <a:endParaRPr lang="ru-RU" sz="1800" b="1" dirty="0">
              <a:solidFill>
                <a:srgbClr val="0F0F17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5822959" y="160653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5822959" y="2678107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5822959" y="3821115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7680347" y="3178173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0800000">
            <a:off x="6000760" y="3786190"/>
            <a:ext cx="2286016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7822429" y="5322107"/>
            <a:ext cx="642944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Box 19"/>
          <p:cNvSpPr txBox="1">
            <a:spLocks noChangeArrowheads="1"/>
          </p:cNvSpPr>
          <p:nvPr/>
        </p:nvSpPr>
        <p:spPr bwMode="auto">
          <a:xfrm>
            <a:off x="5357818" y="2500306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НЕТ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60" name="Text Box 19"/>
          <p:cNvSpPr txBox="1">
            <a:spLocks noChangeArrowheads="1"/>
          </p:cNvSpPr>
          <p:nvPr/>
        </p:nvSpPr>
        <p:spPr bwMode="auto">
          <a:xfrm>
            <a:off x="6929454" y="1714488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ДА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7000892" y="400050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ДА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1500166" y="1428736"/>
            <a:ext cx="385765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Долети до планеты</a:t>
            </a:r>
            <a:endParaRPr kumimoji="0" lang="ru-RU" sz="2000" b="1" i="0" u="none" strike="noStrike" kern="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7429520" y="1714488"/>
            <a:ext cx="17144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Лети в космическую больницу</a:t>
            </a:r>
            <a:endParaRPr lang="ru-RU" sz="1800" b="1" dirty="0">
              <a:solidFill>
                <a:srgbClr val="0F0F17"/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6929454" y="2143116"/>
            <a:ext cx="57150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7000892" y="4427544"/>
            <a:ext cx="57150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5400000">
            <a:off x="5894397" y="5106999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19"/>
          <p:cNvSpPr txBox="1">
            <a:spLocks noChangeArrowheads="1"/>
          </p:cNvSpPr>
          <p:nvPr/>
        </p:nvSpPr>
        <p:spPr bwMode="auto">
          <a:xfrm>
            <a:off x="5510218" y="487840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F0F17"/>
                </a:solidFill>
              </a:rPr>
              <a:t>НЕТ</a:t>
            </a:r>
            <a:endParaRPr lang="ru-RU" sz="1600" dirty="0">
              <a:solidFill>
                <a:srgbClr val="0F0F17"/>
              </a:solidFill>
            </a:endParaRPr>
          </a:p>
        </p:txBody>
      </p:sp>
      <p:sp>
        <p:nvSpPr>
          <p:cNvPr id="66" name="Rectangle 8"/>
          <p:cNvSpPr>
            <a:spLocks noChangeArrowheads="1"/>
          </p:cNvSpPr>
          <p:nvPr/>
        </p:nvSpPr>
        <p:spPr bwMode="auto">
          <a:xfrm>
            <a:off x="5000628" y="5286388"/>
            <a:ext cx="2071702" cy="64294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Text Box 16"/>
          <p:cNvSpPr txBox="1">
            <a:spLocks noChangeArrowheads="1"/>
          </p:cNvSpPr>
          <p:nvPr/>
        </p:nvSpPr>
        <p:spPr bwMode="auto">
          <a:xfrm>
            <a:off x="4929190" y="5282999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0F0F17"/>
                </a:solidFill>
              </a:rPr>
              <a:t>Соверши посадку на планете</a:t>
            </a:r>
            <a:endParaRPr lang="ru-RU" sz="1800" b="1" dirty="0">
              <a:solidFill>
                <a:srgbClr val="0F0F17"/>
              </a:solidFill>
            </a:endParaRPr>
          </a:p>
        </p:txBody>
      </p:sp>
      <p:pic>
        <p:nvPicPr>
          <p:cNvPr id="37" name="Рисунок 36" descr="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5664324"/>
            <a:ext cx="1426704" cy="1193676"/>
          </a:xfrm>
          <a:prstGeom prst="rect">
            <a:avLst/>
          </a:prstGeom>
        </p:spPr>
      </p:pic>
      <p:pic>
        <p:nvPicPr>
          <p:cNvPr id="39" name="Рисунок 38" descr="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5143512"/>
            <a:ext cx="1357322" cy="1122053"/>
          </a:xfrm>
          <a:prstGeom prst="rect">
            <a:avLst/>
          </a:prstGeom>
        </p:spPr>
      </p:pic>
      <p:pic>
        <p:nvPicPr>
          <p:cNvPr id="40" name="Рисунок 39" descr="4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4346" y="4500570"/>
            <a:ext cx="1357322" cy="1085858"/>
          </a:xfrm>
          <a:prstGeom prst="rect">
            <a:avLst/>
          </a:prstGeom>
        </p:spPr>
      </p:pic>
      <p:pic>
        <p:nvPicPr>
          <p:cNvPr id="42" name="Рисунок 41" descr="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5500702"/>
            <a:ext cx="1357290" cy="1144648"/>
          </a:xfrm>
          <a:prstGeom prst="rect">
            <a:avLst/>
          </a:prstGeom>
        </p:spPr>
      </p:pic>
      <p:grpSp>
        <p:nvGrpSpPr>
          <p:cNvPr id="53" name="Группа 52"/>
          <p:cNvGrpSpPr/>
          <p:nvPr/>
        </p:nvGrpSpPr>
        <p:grpSpPr>
          <a:xfrm>
            <a:off x="428596" y="3214686"/>
            <a:ext cx="1143008" cy="642942"/>
            <a:chOff x="285720" y="2714620"/>
            <a:chExt cx="1143008" cy="642942"/>
          </a:xfrm>
        </p:grpSpPr>
        <p:sp>
          <p:nvSpPr>
            <p:cNvPr id="43" name="Овал 42"/>
            <p:cNvSpPr/>
            <p:nvPr/>
          </p:nvSpPr>
          <p:spPr>
            <a:xfrm>
              <a:off x="500034" y="2714620"/>
              <a:ext cx="714380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285720" y="2928934"/>
              <a:ext cx="1143008" cy="21431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/>
                <a:t>столовая</a:t>
              </a:r>
              <a:endParaRPr lang="ru-RU" sz="1600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2214546" y="2928934"/>
            <a:ext cx="1143008" cy="642942"/>
            <a:chOff x="2071670" y="3214686"/>
            <a:chExt cx="1143008" cy="642942"/>
          </a:xfrm>
        </p:grpSpPr>
        <p:sp>
          <p:nvSpPr>
            <p:cNvPr id="47" name="Овал 46"/>
            <p:cNvSpPr/>
            <p:nvPr/>
          </p:nvSpPr>
          <p:spPr>
            <a:xfrm>
              <a:off x="2285984" y="3214686"/>
              <a:ext cx="714380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2071670" y="3429000"/>
              <a:ext cx="1143008" cy="21431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/>
                <a:t>ремонт</a:t>
              </a:r>
              <a:endParaRPr lang="ru-RU" sz="1600" dirty="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3786182" y="2714620"/>
            <a:ext cx="1143008" cy="642942"/>
            <a:chOff x="3357554" y="2571744"/>
            <a:chExt cx="1143008" cy="642942"/>
          </a:xfrm>
        </p:grpSpPr>
        <p:sp>
          <p:nvSpPr>
            <p:cNvPr id="50" name="Овал 49"/>
            <p:cNvSpPr/>
            <p:nvPr/>
          </p:nvSpPr>
          <p:spPr>
            <a:xfrm>
              <a:off x="3571868" y="2571744"/>
              <a:ext cx="714380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3357554" y="2786058"/>
              <a:ext cx="1143008" cy="21431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/>
                <a:t>больница</a:t>
              </a:r>
              <a:endParaRPr lang="ru-RU" sz="1600" dirty="0"/>
            </a:p>
          </p:txBody>
        </p:sp>
      </p:grpSp>
      <p:cxnSp>
        <p:nvCxnSpPr>
          <p:cNvPr id="59" name="Прямая со стрелкой 58"/>
          <p:cNvCxnSpPr/>
          <p:nvPr/>
        </p:nvCxnSpPr>
        <p:spPr>
          <a:xfrm rot="10800000">
            <a:off x="7072330" y="5641992"/>
            <a:ext cx="107157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 flipH="1" flipV="1">
            <a:off x="2107389" y="3821909"/>
            <a:ext cx="2428892" cy="150019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 flipH="1" flipV="1">
            <a:off x="3286116" y="4214818"/>
            <a:ext cx="1785950" cy="35719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rot="5400000" flipH="1" flipV="1">
            <a:off x="428596" y="4000504"/>
            <a:ext cx="571504" cy="28575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rot="16200000" flipV="1">
            <a:off x="321439" y="4679165"/>
            <a:ext cx="1857388" cy="21431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1" name="Прямая со стрелкой 70"/>
          <p:cNvCxnSpPr/>
          <p:nvPr/>
        </p:nvCxnSpPr>
        <p:spPr>
          <a:xfrm rot="16200000" flipV="1">
            <a:off x="464315" y="2678901"/>
            <a:ext cx="571504" cy="357190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V="1">
            <a:off x="1571604" y="3357562"/>
            <a:ext cx="571504" cy="22383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rot="10800000">
            <a:off x="857224" y="2428868"/>
            <a:ext cx="1509722" cy="51911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 rot="10800000" flipV="1">
            <a:off x="3428992" y="3071810"/>
            <a:ext cx="285752" cy="1428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rot="10800000">
            <a:off x="928662" y="2285992"/>
            <a:ext cx="1571636" cy="5715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stCxn id="50" idx="1"/>
          </p:cNvCxnSpPr>
          <p:nvPr/>
        </p:nvCxnSpPr>
        <p:spPr>
          <a:xfrm rot="16200000" flipV="1">
            <a:off x="1969745" y="673406"/>
            <a:ext cx="1022851" cy="3247891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Управляющая кнопка: домой 68">
            <a:hlinkClick r:id="rId8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Управляющая кнопка: далее 69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58" grpId="0"/>
      <p:bldP spid="60" grpId="0"/>
      <p:bldP spid="61" grpId="0"/>
      <p:bldP spid="35" grpId="0"/>
      <p:bldP spid="65" grpId="0"/>
      <p:bldP spid="6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0992" y="-71462"/>
            <a:ext cx="1143008" cy="110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70" y="571496"/>
            <a:ext cx="8858312" cy="428612"/>
          </a:xfrm>
        </p:spPr>
        <p:txBody>
          <a:bodyPr>
            <a:noAutofit/>
          </a:bodyPr>
          <a:lstStyle/>
          <a:p>
            <a:r>
              <a:rPr lang="ru-RU" sz="2400" dirty="0" smtClean="0"/>
              <a:t>1. </a:t>
            </a:r>
            <a:r>
              <a:rPr lang="ru-RU" sz="1800" dirty="0" smtClean="0"/>
              <a:t>Расставь  в нужном порядке пропущенные команды в алгоритме для робота</a:t>
            </a:r>
            <a:endParaRPr lang="ru-RU" sz="1800" dirty="0"/>
          </a:p>
        </p:txBody>
      </p:sp>
      <p:pic>
        <p:nvPicPr>
          <p:cNvPr id="6" name="Содержимое 5" descr="1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1000108"/>
            <a:ext cx="3690091" cy="5715016"/>
          </a:xfrm>
        </p:spPr>
      </p:pic>
      <p:pic>
        <p:nvPicPr>
          <p:cNvPr id="7" name="Рисунок 6" descr="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857232"/>
            <a:ext cx="2643206" cy="2437908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214942" y="3357561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Положи трубку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14942" y="3786189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Дождись гудка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14942" y="4214817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Дождись ответа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14942" y="4643445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Набери номер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14942" y="5072073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Гудки длинные?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14942" y="5500701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Передай сообщение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14942" y="5929329"/>
            <a:ext cx="2571768" cy="3571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Сними трубку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43900" y="4429132"/>
            <a:ext cx="571504" cy="2857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143900" y="4929198"/>
            <a:ext cx="571504" cy="2857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Нет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настраиваемая 18">
            <a:hlinkClick r:id="rId5" action="ppaction://hlinkpres?slideindex=1&amp;slidetitle=Слайд 1" highlightClick="1"/>
          </p:cNvPr>
          <p:cNvSpPr/>
          <p:nvPr/>
        </p:nvSpPr>
        <p:spPr>
          <a:xfrm>
            <a:off x="6072198" y="6357958"/>
            <a:ext cx="2214578" cy="500042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Мультфильм</a:t>
            </a:r>
            <a:endParaRPr lang="ru-RU" dirty="0"/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73 -0.00185 L -0.50209 -0.55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0209 -0.17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0209 -0.2238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0209 -0.170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4624E-6 L -0.65018 -0.030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0209 0.0592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0209 -0.054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0209 0.331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6763E-6 L -0.56355 -0.1868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183880" cy="7143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Структура составного  урока</a:t>
            </a:r>
          </a:p>
          <a:p>
            <a:pPr>
              <a:buNone/>
            </a:pPr>
            <a:r>
              <a:rPr lang="ru-RU" dirty="0" smtClean="0"/>
              <a:t>                                       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500042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Тип составного урока–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изучения и первичного закрепления новых знаний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490404"/>
            <a:ext cx="8929718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ru-RU" dirty="0" smtClean="0"/>
              <a:t>3- </a:t>
            </a:r>
            <a:r>
              <a:rPr lang="ru-RU" i="1" dirty="0" smtClean="0"/>
              <a:t>актуализация знаний (подготовка к основному этапу урока);</a:t>
            </a:r>
          </a:p>
          <a:p>
            <a:pPr algn="l">
              <a:lnSpc>
                <a:spcPct val="150000"/>
              </a:lnSpc>
            </a:pPr>
            <a:r>
              <a:rPr lang="ru-RU" i="1" dirty="0" smtClean="0"/>
              <a:t>4- изучение нового материала (усвоение новых знаний и способов действий);</a:t>
            </a:r>
          </a:p>
          <a:p>
            <a:pPr algn="l">
              <a:lnSpc>
                <a:spcPct val="150000"/>
              </a:lnSpc>
            </a:pPr>
            <a:r>
              <a:rPr lang="ru-RU" i="1" dirty="0" smtClean="0"/>
              <a:t>5- первичная проверка понимания</a:t>
            </a:r>
            <a:r>
              <a:rPr lang="ru-RU" dirty="0" smtClean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500306"/>
            <a:ext cx="3786214" cy="164307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7"/>
          <p:cNvGrpSpPr/>
          <p:nvPr/>
        </p:nvGrpSpPr>
        <p:grpSpPr>
          <a:xfrm>
            <a:off x="785789" y="2500307"/>
            <a:ext cx="3714773" cy="1643867"/>
            <a:chOff x="785789" y="2500307"/>
            <a:chExt cx="3714773" cy="1643867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16200000" flipH="1">
              <a:off x="1250927" y="3321843"/>
              <a:ext cx="1643074" cy="1588"/>
            </a:xfrm>
            <a:prstGeom prst="line">
              <a:avLst/>
            </a:prstGeom>
            <a:ln w="698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642912" y="2643184"/>
              <a:ext cx="1571635" cy="1285882"/>
            </a:xfrm>
            <a:prstGeom prst="line">
              <a:avLst/>
            </a:prstGeom>
            <a:ln w="698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3107521" y="2750339"/>
              <a:ext cx="1571636" cy="1214446"/>
            </a:xfrm>
            <a:prstGeom prst="line">
              <a:avLst/>
            </a:prstGeom>
            <a:ln w="698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WordArt 47"/>
          <p:cNvSpPr>
            <a:spLocks noChangeArrowheads="1" noChangeShapeType="1" noTextEdit="1"/>
          </p:cNvSpPr>
          <p:nvPr/>
        </p:nvSpPr>
        <p:spPr bwMode="auto">
          <a:xfrm>
            <a:off x="1000100" y="2714620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3" name="WordArt 47"/>
          <p:cNvSpPr>
            <a:spLocks noChangeArrowheads="1" noChangeShapeType="1" noTextEdit="1"/>
          </p:cNvSpPr>
          <p:nvPr/>
        </p:nvSpPr>
        <p:spPr bwMode="auto">
          <a:xfrm>
            <a:off x="1571604" y="3500438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4" name="WordArt 47"/>
          <p:cNvSpPr>
            <a:spLocks noChangeArrowheads="1" noChangeShapeType="1" noTextEdit="1"/>
          </p:cNvSpPr>
          <p:nvPr/>
        </p:nvSpPr>
        <p:spPr bwMode="auto">
          <a:xfrm>
            <a:off x="3428992" y="2714620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" name="WordArt 47"/>
          <p:cNvSpPr>
            <a:spLocks noChangeArrowheads="1" noChangeShapeType="1" noTextEdit="1"/>
          </p:cNvSpPr>
          <p:nvPr/>
        </p:nvSpPr>
        <p:spPr bwMode="auto">
          <a:xfrm>
            <a:off x="4000496" y="3500438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-19820"/>
            <a:ext cx="1428760" cy="137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6200000" flipH="1">
            <a:off x="2463785" y="3321050"/>
            <a:ext cx="1643074" cy="1588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WordArt 47"/>
          <p:cNvSpPr>
            <a:spLocks noChangeArrowheads="1" noChangeShapeType="1" noTextEdit="1"/>
          </p:cNvSpPr>
          <p:nvPr/>
        </p:nvSpPr>
        <p:spPr bwMode="auto">
          <a:xfrm>
            <a:off x="2500298" y="3071810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69"/>
            <a:ext cx="3857652" cy="580688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143372" y="1071546"/>
            <a:ext cx="5000628" cy="428612"/>
          </a:xfrm>
        </p:spPr>
        <p:txBody>
          <a:bodyPr>
            <a:noAutofit/>
          </a:bodyPr>
          <a:lstStyle/>
          <a:p>
            <a:r>
              <a:rPr lang="ru-RU" sz="2400" dirty="0" smtClean="0"/>
              <a:t>2. На фрагменте алгоритма «Соберись в школу» выбери номера команд, которые будут выполнены</a:t>
            </a:r>
            <a:endParaRPr lang="ru-RU" sz="2400" dirty="0"/>
          </a:p>
        </p:txBody>
      </p:sp>
      <p:pic>
        <p:nvPicPr>
          <p:cNvPr id="6" name="Рисунок 5" descr="4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8" y="1991962"/>
            <a:ext cx="3286148" cy="22941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142873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2357430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21468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92906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714884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5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5429264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6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4286256"/>
            <a:ext cx="303160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 (1, 2, 3, 4, 5)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5072074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 (1, 2, 3, 4)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3372" y="5783065"/>
            <a:ext cx="349326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 (1, 2, 3, 4,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7488237" y="4929198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Молодец</a:t>
            </a:r>
            <a:r>
              <a:rPr lang="ru-RU" b="1" dirty="0">
                <a:solidFill>
                  <a:srgbClr val="FF3300"/>
                </a:solidFill>
                <a:latin typeface="Arial" charset="0"/>
              </a:rPr>
              <a:t>!</a:t>
            </a: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7488237" y="4929198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Подумай!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7488237" y="4929198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Подумай!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69"/>
            <a:ext cx="3857652" cy="580688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143372" y="1071546"/>
            <a:ext cx="5000628" cy="428612"/>
          </a:xfrm>
        </p:spPr>
        <p:txBody>
          <a:bodyPr>
            <a:noAutofit/>
          </a:bodyPr>
          <a:lstStyle/>
          <a:p>
            <a:r>
              <a:rPr lang="ru-RU" sz="2400" dirty="0" smtClean="0"/>
              <a:t>3. На фрагменте алгоритма «Соберись в школу» выбери номера команд, которые будут выполнены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42873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2357430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21468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92906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714884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5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5429264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6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5857892"/>
            <a:ext cx="303160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 (1, 2, 3,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5072074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 (1, 2,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3372" y="4429132"/>
            <a:ext cx="349326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 (1, 2, 3, 4,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7215206" y="5214950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Молодец</a:t>
            </a:r>
            <a:r>
              <a:rPr lang="ru-RU" b="1" dirty="0">
                <a:solidFill>
                  <a:srgbClr val="FF3300"/>
                </a:solidFill>
                <a:latin typeface="Arial" charset="0"/>
              </a:rPr>
              <a:t>!</a:t>
            </a:r>
          </a:p>
        </p:txBody>
      </p:sp>
      <p:pic>
        <p:nvPicPr>
          <p:cNvPr id="17" name="Рисунок 16" descr="4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960" y="1857364"/>
            <a:ext cx="3057682" cy="2335869"/>
          </a:xfrm>
          <a:prstGeom prst="rect">
            <a:avLst/>
          </a:prstGeom>
        </p:spPr>
      </p:pic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7215206" y="5214950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Подумай!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7215206" y="5214950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Подумай!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6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69"/>
            <a:ext cx="3857652" cy="580688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143372" y="1071546"/>
            <a:ext cx="5000628" cy="428612"/>
          </a:xfrm>
        </p:spPr>
        <p:txBody>
          <a:bodyPr>
            <a:noAutofit/>
          </a:bodyPr>
          <a:lstStyle/>
          <a:p>
            <a:r>
              <a:rPr lang="ru-RU" sz="2400" dirty="0" smtClean="0"/>
              <a:t>4. На фрагменте алгоритма «Соберись в школу» выбери номера команд, которые будут выполнены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42873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2357430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21468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92906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714884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5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5429264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6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5072074"/>
            <a:ext cx="303160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 (1, 3, 4,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4214818"/>
            <a:ext cx="25699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 (3, 4,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3372" y="5783065"/>
            <a:ext cx="349326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 (1, 2, 3, 4, 5, 6)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7429520" y="5072074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Молодец</a:t>
            </a:r>
            <a:r>
              <a:rPr lang="ru-RU" b="1" dirty="0">
                <a:solidFill>
                  <a:srgbClr val="FF3300"/>
                </a:solidFill>
                <a:latin typeface="Arial" charset="0"/>
              </a:rPr>
              <a:t>!</a:t>
            </a:r>
          </a:p>
        </p:txBody>
      </p:sp>
      <p:pic>
        <p:nvPicPr>
          <p:cNvPr id="17" name="Рисунок 16" descr="4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84" y="1785926"/>
            <a:ext cx="3073408" cy="2335386"/>
          </a:xfrm>
          <a:prstGeom prst="rect">
            <a:avLst/>
          </a:prstGeom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7429520" y="4997464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Подумай!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7358082" y="5000636"/>
            <a:ext cx="1655763" cy="503238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18900000" scaled="1"/>
          </a:gradFill>
          <a:ln w="9525">
            <a:solidFill>
              <a:srgbClr val="00FF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Подумай!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10668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Выполните 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Тест по теме : «АЛГОРИТМ»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Управляющая кнопка: настраиваемая 3">
            <a:hlinkClick r:id="rId2" action="ppaction://hlinkpres?slideindex=1&amp;slidetitle=Тест по теме :  «АЛГОРИТМ?» " highlightClick="1"/>
          </p:cNvPr>
          <p:cNvSpPr/>
          <p:nvPr/>
        </p:nvSpPr>
        <p:spPr>
          <a:xfrm>
            <a:off x="5429256" y="5500702"/>
            <a:ext cx="2143140" cy="92869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ТЕСТ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14348" y="785794"/>
            <a:ext cx="7172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098" name="Picture 2" descr="Рисунок12112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0" y="2428868"/>
            <a:ext cx="3810000" cy="3552825"/>
          </a:xfrm>
          <a:prstGeom prst="rect">
            <a:avLst/>
          </a:prstGeom>
          <a:noFill/>
          <a:ln>
            <a:noFill/>
          </a:ln>
        </p:spPr>
      </p:pic>
      <p:sp>
        <p:nvSpPr>
          <p:cNvPr id="4100" name="Freeform 4"/>
          <p:cNvSpPr>
            <a:spLocks/>
          </p:cNvSpPr>
          <p:nvPr/>
        </p:nvSpPr>
        <p:spPr bwMode="auto">
          <a:xfrm>
            <a:off x="2643174" y="3071810"/>
            <a:ext cx="1344613" cy="1422400"/>
          </a:xfrm>
          <a:custGeom>
            <a:avLst/>
            <a:gdLst/>
            <a:ahLst/>
            <a:cxnLst>
              <a:cxn ang="0">
                <a:pos x="160" y="335"/>
              </a:cxn>
              <a:cxn ang="0">
                <a:pos x="6" y="54"/>
              </a:cxn>
              <a:cxn ang="0">
                <a:pos x="198" y="22"/>
              </a:cxn>
              <a:cxn ang="0">
                <a:pos x="742" y="70"/>
              </a:cxn>
              <a:cxn ang="0">
                <a:pos x="830" y="442"/>
              </a:cxn>
              <a:cxn ang="0">
                <a:pos x="806" y="822"/>
              </a:cxn>
              <a:cxn ang="0">
                <a:pos x="598" y="886"/>
              </a:cxn>
              <a:cxn ang="0">
                <a:pos x="630" y="806"/>
              </a:cxn>
              <a:cxn ang="0">
                <a:pos x="234" y="688"/>
              </a:cxn>
              <a:cxn ang="0">
                <a:pos x="65" y="503"/>
              </a:cxn>
              <a:cxn ang="0">
                <a:pos x="160" y="335"/>
              </a:cxn>
            </a:cxnLst>
            <a:rect l="0" t="0" r="r" b="b"/>
            <a:pathLst>
              <a:path w="847" h="896">
                <a:moveTo>
                  <a:pt x="160" y="335"/>
                </a:moveTo>
                <a:cubicBezTo>
                  <a:pt x="150" y="260"/>
                  <a:pt x="0" y="106"/>
                  <a:pt x="6" y="54"/>
                </a:cubicBezTo>
                <a:cubicBezTo>
                  <a:pt x="12" y="2"/>
                  <a:pt x="75" y="19"/>
                  <a:pt x="198" y="22"/>
                </a:cubicBezTo>
                <a:cubicBezTo>
                  <a:pt x="321" y="25"/>
                  <a:pt x="637" y="0"/>
                  <a:pt x="742" y="70"/>
                </a:cubicBezTo>
                <a:cubicBezTo>
                  <a:pt x="847" y="140"/>
                  <a:pt x="819" y="317"/>
                  <a:pt x="830" y="442"/>
                </a:cubicBezTo>
                <a:cubicBezTo>
                  <a:pt x="841" y="567"/>
                  <a:pt x="845" y="748"/>
                  <a:pt x="806" y="822"/>
                </a:cubicBezTo>
                <a:cubicBezTo>
                  <a:pt x="767" y="896"/>
                  <a:pt x="627" y="889"/>
                  <a:pt x="598" y="886"/>
                </a:cubicBezTo>
                <a:cubicBezTo>
                  <a:pt x="569" y="883"/>
                  <a:pt x="691" y="839"/>
                  <a:pt x="630" y="806"/>
                </a:cubicBezTo>
                <a:cubicBezTo>
                  <a:pt x="569" y="773"/>
                  <a:pt x="328" y="738"/>
                  <a:pt x="234" y="688"/>
                </a:cubicBezTo>
                <a:cubicBezTo>
                  <a:pt x="140" y="638"/>
                  <a:pt x="77" y="561"/>
                  <a:pt x="65" y="503"/>
                </a:cubicBezTo>
                <a:cubicBezTo>
                  <a:pt x="53" y="444"/>
                  <a:pt x="146" y="405"/>
                  <a:pt x="160" y="335"/>
                </a:cubicBezTo>
                <a:close/>
              </a:path>
            </a:pathLst>
          </a:custGeom>
          <a:solidFill>
            <a:srgbClr val="000000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916239" y="3362757"/>
            <a:ext cx="1175684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Д.З.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3000372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с.13, № 15</a:t>
            </a:r>
            <a:endParaRPr lang="ru-RU" sz="4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214282" y="614364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Правила игры: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Правила игры просты, вы должны выяснить кого я загадала.</a:t>
            </a:r>
          </a:p>
          <a:p>
            <a:r>
              <a:rPr lang="ru-RU" dirty="0" smtClean="0"/>
              <a:t>Все ребята должны встать.</a:t>
            </a:r>
          </a:p>
          <a:p>
            <a:r>
              <a:rPr lang="ru-RU" dirty="0" smtClean="0"/>
              <a:t>Я буду называть признак, если вы им обладаете, то продолжаете стоять, если нет – садитесь.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6858016" y="6000768"/>
            <a:ext cx="207170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Вернуться </a:t>
            </a:r>
          </a:p>
          <a:p>
            <a:pPr algn="ctr"/>
            <a:r>
              <a:rPr lang="ru-RU" sz="2000" dirty="0" smtClean="0"/>
              <a:t>к игре</a:t>
            </a:r>
            <a:endParaRPr lang="ru-RU" sz="2000" dirty="0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29642" cy="557214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Автор</a:t>
            </a:r>
            <a:r>
              <a:rPr lang="ru-RU" dirty="0" smtClean="0"/>
              <a:t> </a:t>
            </a:r>
            <a:r>
              <a:rPr lang="ru-RU" dirty="0" smtClean="0"/>
              <a:t>презентация является </a:t>
            </a:r>
            <a:r>
              <a:rPr lang="ru-RU" dirty="0" smtClean="0"/>
              <a:t>участником </a:t>
            </a:r>
            <a:r>
              <a:rPr lang="ru-RU" dirty="0" smtClean="0"/>
              <a:t>конкурса компьютерных презентаций </a:t>
            </a:r>
            <a:r>
              <a:rPr lang="ru-RU" dirty="0" smtClean="0"/>
              <a:t>проводимог</a:t>
            </a:r>
            <a:r>
              <a:rPr lang="ru-RU" dirty="0" smtClean="0"/>
              <a:t>о</a:t>
            </a:r>
            <a:r>
              <a:rPr lang="ru-RU" dirty="0" smtClean="0"/>
              <a:t> </a:t>
            </a:r>
            <a:r>
              <a:rPr lang="ru-RU" dirty="0" smtClean="0"/>
              <a:t>на сайте </a:t>
            </a:r>
            <a:r>
              <a:rPr lang="ru-RU" dirty="0" smtClean="0">
                <a:hlinkClick r:id="rId2"/>
              </a:rPr>
              <a:t>«Информатика в школе»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 спонсорстве издательского дома «Питер»</a:t>
            </a:r>
            <a:br>
              <a:rPr lang="ru-RU" dirty="0" smtClean="0"/>
            </a:br>
            <a:r>
              <a:rPr lang="en-GB" dirty="0" smtClean="0">
                <a:hlinkClick r:id="rId2"/>
              </a:rPr>
              <a:t>www.inf777.narod.ru</a:t>
            </a:r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План урока</a:t>
            </a:r>
            <a:endParaRPr lang="ru-RU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2249424"/>
            <a:ext cx="9144000" cy="4325112"/>
          </a:xfrm>
        </p:spPr>
        <p:txBody>
          <a:bodyPr/>
          <a:lstStyle/>
          <a:p>
            <a:pPr marL="624078" indent="-514350">
              <a:lnSpc>
                <a:spcPct val="150000"/>
              </a:lnSpc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hlinkClick r:id="rId2" action="ppaction://hlinksldjump"/>
              </a:rPr>
              <a:t>Проверка домашней работы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hlinkClick r:id="rId3" action="ppaction://hlinksldjump"/>
              </a:rPr>
              <a:t>Изучение нового материала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hlinkClick r:id="rId4" action="ppaction://hlinksldjump"/>
              </a:rPr>
              <a:t>Закрепление изученного материала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hlinkClick r:id="rId5" action="ppaction://hlinksldjump"/>
              </a:rPr>
              <a:t>Тест по теме «Ветвление в алгоритмах»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71472" y="1004878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Проверка домашней работы</a:t>
            </a:r>
            <a:endParaRPr kumimoji="0" lang="ru-RU" sz="44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500198" cy="144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 descr="Безимени-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349361"/>
            <a:ext cx="3143272" cy="5365787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14290"/>
            <a:ext cx="635795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№9(3)</a:t>
            </a:r>
            <a:r>
              <a:rPr kumimoji="0" lang="en-US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Выполни алгоритм</a:t>
            </a:r>
            <a:endParaRPr kumimoji="0" lang="ru-RU" sz="28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256" y="785794"/>
            <a:ext cx="3429024" cy="607220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15008" y="1071546"/>
          <a:ext cx="2857520" cy="5706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2214578"/>
              </a:tblGrid>
              <a:tr h="634013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НАПИШИ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БУКВУ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Начало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1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2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3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2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2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6340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Конец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6715140" y="2643182"/>
            <a:ext cx="214314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6465901" y="3321049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H="1" flipV="1">
            <a:off x="6465901" y="3963991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6465901" y="4607727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6500826" y="5285594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6465901" y="5893611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500694" y="1571612"/>
            <a:ext cx="328614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2035951" y="3536157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214546" y="3357562"/>
            <a:ext cx="857256" cy="103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2429654" y="3999710"/>
            <a:ext cx="128588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214546" y="4643446"/>
            <a:ext cx="848526" cy="103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1821637" y="4250537"/>
            <a:ext cx="78581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Управляющая кнопка: домой 50">
            <a:hlinkClick r:id="rId3" action="ppaction://hlinksldjump" highlightClick="1"/>
          </p:cNvPr>
          <p:cNvSpPr/>
          <p:nvPr/>
        </p:nvSpPr>
        <p:spPr>
          <a:xfrm>
            <a:off x="214282" y="614364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Group 117"/>
          <p:cNvGrpSpPr>
            <a:grpSpLocks/>
          </p:cNvGrpSpPr>
          <p:nvPr/>
        </p:nvGrpSpPr>
        <p:grpSpPr bwMode="auto">
          <a:xfrm>
            <a:off x="-500098" y="928647"/>
            <a:ext cx="5572163" cy="5929353"/>
            <a:chOff x="2064" y="192"/>
            <a:chExt cx="3599" cy="4057"/>
          </a:xfrm>
        </p:grpSpPr>
        <p:sp>
          <p:nvSpPr>
            <p:cNvPr id="23" name="Freeform 1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4" name="Group 119"/>
            <p:cNvGrpSpPr>
              <a:grpSpLocks/>
            </p:cNvGrpSpPr>
            <p:nvPr/>
          </p:nvGrpSpPr>
          <p:grpSpPr bwMode="auto">
            <a:xfrm>
              <a:off x="2560" y="192"/>
              <a:ext cx="136" cy="385"/>
              <a:chOff x="275" y="191"/>
              <a:chExt cx="163" cy="385"/>
            </a:xfrm>
          </p:grpSpPr>
          <p:sp>
            <p:nvSpPr>
              <p:cNvPr id="48" name="Oval 1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9" name="Freeform 121"/>
              <p:cNvSpPr>
                <a:spLocks/>
              </p:cNvSpPr>
              <p:nvPr/>
            </p:nvSpPr>
            <p:spPr bwMode="auto">
              <a:xfrm>
                <a:off x="275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5" name="Group 122"/>
            <p:cNvGrpSpPr>
              <a:grpSpLocks/>
            </p:cNvGrpSpPr>
            <p:nvPr/>
          </p:nvGrpSpPr>
          <p:grpSpPr bwMode="auto">
            <a:xfrm>
              <a:off x="3009" y="193"/>
              <a:ext cx="136" cy="385"/>
              <a:chOff x="275" y="191"/>
              <a:chExt cx="163" cy="385"/>
            </a:xfrm>
          </p:grpSpPr>
          <p:sp>
            <p:nvSpPr>
              <p:cNvPr id="46" name="Oval 1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7" name="Freeform 124"/>
              <p:cNvSpPr>
                <a:spLocks/>
              </p:cNvSpPr>
              <p:nvPr/>
            </p:nvSpPr>
            <p:spPr bwMode="auto">
              <a:xfrm>
                <a:off x="275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7" name="Group 1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44" name="Oval 1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Freeform 12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9" name="Group 128"/>
            <p:cNvGrpSpPr>
              <a:grpSpLocks/>
            </p:cNvGrpSpPr>
            <p:nvPr/>
          </p:nvGrpSpPr>
          <p:grpSpPr bwMode="auto">
            <a:xfrm>
              <a:off x="3974" y="193"/>
              <a:ext cx="134" cy="385"/>
              <a:chOff x="277" y="191"/>
              <a:chExt cx="161" cy="385"/>
            </a:xfrm>
          </p:grpSpPr>
          <p:sp>
            <p:nvSpPr>
              <p:cNvPr id="42" name="Oval 1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Freeform 130"/>
              <p:cNvSpPr>
                <a:spLocks/>
              </p:cNvSpPr>
              <p:nvPr/>
            </p:nvSpPr>
            <p:spPr bwMode="auto">
              <a:xfrm>
                <a:off x="277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0" name="Group 1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0" name="Oval 1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Freeform 13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1" name="Group 134"/>
            <p:cNvGrpSpPr>
              <a:grpSpLocks/>
            </p:cNvGrpSpPr>
            <p:nvPr/>
          </p:nvGrpSpPr>
          <p:grpSpPr bwMode="auto">
            <a:xfrm>
              <a:off x="4878" y="193"/>
              <a:ext cx="136" cy="385"/>
              <a:chOff x="273" y="191"/>
              <a:chExt cx="163" cy="385"/>
            </a:xfrm>
          </p:grpSpPr>
          <p:sp>
            <p:nvSpPr>
              <p:cNvPr id="38" name="Oval 1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Freeform 136"/>
              <p:cNvSpPr>
                <a:spLocks/>
              </p:cNvSpPr>
              <p:nvPr/>
            </p:nvSpPr>
            <p:spPr bwMode="auto">
              <a:xfrm>
                <a:off x="273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2" name="Freeform 1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20 w 384"/>
                <a:gd name="T1" fmla="*/ 1872 h 1248"/>
                <a:gd name="T2" fmla="*/ 200 w 384"/>
                <a:gd name="T3" fmla="*/ 1656 h 1248"/>
                <a:gd name="T4" fmla="*/ 80 w 384"/>
                <a:gd name="T5" fmla="*/ 100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21 w 384"/>
                <a:gd name="T1" fmla="*/ 1296 h 1248"/>
                <a:gd name="T2" fmla="*/ 201 w 384"/>
                <a:gd name="T3" fmla="*/ 1146 h 1248"/>
                <a:gd name="T4" fmla="*/ 80 w 384"/>
                <a:gd name="T5" fmla="*/ 69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" name="Group 140"/>
            <p:cNvGrpSpPr>
              <a:grpSpLocks/>
            </p:cNvGrpSpPr>
            <p:nvPr/>
          </p:nvGrpSpPr>
          <p:grpSpPr bwMode="auto">
            <a:xfrm>
              <a:off x="5327" y="192"/>
              <a:ext cx="136" cy="385"/>
              <a:chOff x="273" y="191"/>
              <a:chExt cx="163" cy="385"/>
            </a:xfrm>
          </p:grpSpPr>
          <p:sp>
            <p:nvSpPr>
              <p:cNvPr id="36" name="Oval 1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Freeform 142"/>
              <p:cNvSpPr>
                <a:spLocks/>
              </p:cNvSpPr>
              <p:nvPr/>
            </p:nvSpPr>
            <p:spPr bwMode="auto">
              <a:xfrm>
                <a:off x="273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0" name="Freeform 116"/>
          <p:cNvSpPr>
            <a:spLocks/>
          </p:cNvSpPr>
          <p:nvPr/>
        </p:nvSpPr>
        <p:spPr bwMode="auto">
          <a:xfrm flipH="1">
            <a:off x="0" y="1071546"/>
            <a:ext cx="5048216" cy="71438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" name="Управляющая кнопка: далее 51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0.4901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Управляющая кнопка: домой 57">
            <a:hlinkClick r:id="rId2" action="ppaction://hlinksldjump" highlightClick="1"/>
          </p:cNvPr>
          <p:cNvSpPr/>
          <p:nvPr/>
        </p:nvSpPr>
        <p:spPr>
          <a:xfrm>
            <a:off x="214282" y="614364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" name="Рисунок 56" descr="Безимени-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577777"/>
            <a:ext cx="3357586" cy="5351685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85728"/>
            <a:ext cx="635795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№9(4)</a:t>
            </a:r>
            <a:r>
              <a:rPr kumimoji="0" lang="en-US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Выполни алгоритм</a:t>
            </a:r>
            <a:endParaRPr kumimoji="0" lang="ru-RU" sz="28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57818" y="571480"/>
            <a:ext cx="3571900" cy="628652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15008" y="642918"/>
          <a:ext cx="2857520" cy="6168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2071702"/>
              </a:tblGrid>
              <a:tr h="380217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НАПИШИ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БУКВУ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Начало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2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1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2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1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3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49952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3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11797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3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562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1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  <a:tr h="562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11.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Конец</a:t>
                      </a:r>
                      <a:endParaRPr lang="ru-RU" sz="28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6643702" y="1714488"/>
            <a:ext cx="214314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6608777" y="2320917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H="1" flipV="1">
            <a:off x="6573058" y="2857496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6607983" y="3392488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6573058" y="4929198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429256" y="1071546"/>
            <a:ext cx="328614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H="1" flipV="1">
            <a:off x="6643703" y="3856834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6618301" y="4392619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6608777" y="5464983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H="1" flipV="1">
            <a:off x="6572265" y="5999973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1393009" y="4321975"/>
            <a:ext cx="786612" cy="7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785918" y="3929066"/>
            <a:ext cx="42862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1786712" y="4356900"/>
            <a:ext cx="85725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214546" y="4786322"/>
            <a:ext cx="42862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1965307" y="4106867"/>
            <a:ext cx="135732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>
            <a:off x="1357290" y="3429000"/>
            <a:ext cx="128588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679423" y="4106867"/>
            <a:ext cx="135732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0800000">
            <a:off x="1357290" y="4786322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117"/>
          <p:cNvGrpSpPr>
            <a:grpSpLocks/>
          </p:cNvGrpSpPr>
          <p:nvPr/>
        </p:nvGrpSpPr>
        <p:grpSpPr bwMode="auto">
          <a:xfrm>
            <a:off x="-357222" y="928647"/>
            <a:ext cx="5572163" cy="5929353"/>
            <a:chOff x="2064" y="192"/>
            <a:chExt cx="3599" cy="4057"/>
          </a:xfrm>
        </p:grpSpPr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9" name="Group 119"/>
            <p:cNvGrpSpPr>
              <a:grpSpLocks/>
            </p:cNvGrpSpPr>
            <p:nvPr/>
          </p:nvGrpSpPr>
          <p:grpSpPr bwMode="auto">
            <a:xfrm>
              <a:off x="2560" y="192"/>
              <a:ext cx="136" cy="385"/>
              <a:chOff x="275" y="191"/>
              <a:chExt cx="163" cy="385"/>
            </a:xfrm>
          </p:grpSpPr>
          <p:sp>
            <p:nvSpPr>
              <p:cNvPr id="55" name="Oval 1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Freeform 121"/>
              <p:cNvSpPr>
                <a:spLocks/>
              </p:cNvSpPr>
              <p:nvPr/>
            </p:nvSpPr>
            <p:spPr bwMode="auto">
              <a:xfrm>
                <a:off x="275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1" name="Group 122"/>
            <p:cNvGrpSpPr>
              <a:grpSpLocks/>
            </p:cNvGrpSpPr>
            <p:nvPr/>
          </p:nvGrpSpPr>
          <p:grpSpPr bwMode="auto">
            <a:xfrm>
              <a:off x="3009" y="193"/>
              <a:ext cx="136" cy="385"/>
              <a:chOff x="275" y="191"/>
              <a:chExt cx="163" cy="385"/>
            </a:xfrm>
          </p:grpSpPr>
          <p:sp>
            <p:nvSpPr>
              <p:cNvPr id="53" name="Oval 1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Freeform 124"/>
              <p:cNvSpPr>
                <a:spLocks/>
              </p:cNvSpPr>
              <p:nvPr/>
            </p:nvSpPr>
            <p:spPr bwMode="auto">
              <a:xfrm>
                <a:off x="275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2" name="Group 1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51" name="Oval 1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Freeform 12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4" name="Group 128"/>
            <p:cNvGrpSpPr>
              <a:grpSpLocks/>
            </p:cNvGrpSpPr>
            <p:nvPr/>
          </p:nvGrpSpPr>
          <p:grpSpPr bwMode="auto">
            <a:xfrm>
              <a:off x="3974" y="193"/>
              <a:ext cx="134" cy="385"/>
              <a:chOff x="277" y="191"/>
              <a:chExt cx="161" cy="385"/>
            </a:xfrm>
          </p:grpSpPr>
          <p:sp>
            <p:nvSpPr>
              <p:cNvPr id="49" name="Oval 1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Freeform 130"/>
              <p:cNvSpPr>
                <a:spLocks/>
              </p:cNvSpPr>
              <p:nvPr/>
            </p:nvSpPr>
            <p:spPr bwMode="auto">
              <a:xfrm>
                <a:off x="277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5" name="Group 1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7" name="Oval 1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" name="Freeform 13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6" name="Group 134"/>
            <p:cNvGrpSpPr>
              <a:grpSpLocks/>
            </p:cNvGrpSpPr>
            <p:nvPr/>
          </p:nvGrpSpPr>
          <p:grpSpPr bwMode="auto">
            <a:xfrm>
              <a:off x="4878" y="193"/>
              <a:ext cx="136" cy="385"/>
              <a:chOff x="273" y="191"/>
              <a:chExt cx="163" cy="385"/>
            </a:xfrm>
          </p:grpSpPr>
          <p:sp>
            <p:nvSpPr>
              <p:cNvPr id="45" name="Oval 1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Freeform 136"/>
              <p:cNvSpPr>
                <a:spLocks/>
              </p:cNvSpPr>
              <p:nvPr/>
            </p:nvSpPr>
            <p:spPr bwMode="auto">
              <a:xfrm>
                <a:off x="273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7" name="Freeform 1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1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20 w 384"/>
                <a:gd name="T1" fmla="*/ 1872 h 1248"/>
                <a:gd name="T2" fmla="*/ 200 w 384"/>
                <a:gd name="T3" fmla="*/ 1656 h 1248"/>
                <a:gd name="T4" fmla="*/ 80 w 384"/>
                <a:gd name="T5" fmla="*/ 100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1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21 w 384"/>
                <a:gd name="T1" fmla="*/ 1296 h 1248"/>
                <a:gd name="T2" fmla="*/ 201 w 384"/>
                <a:gd name="T3" fmla="*/ 1146 h 1248"/>
                <a:gd name="T4" fmla="*/ 80 w 384"/>
                <a:gd name="T5" fmla="*/ 69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2" name="Group 140"/>
            <p:cNvGrpSpPr>
              <a:grpSpLocks/>
            </p:cNvGrpSpPr>
            <p:nvPr/>
          </p:nvGrpSpPr>
          <p:grpSpPr bwMode="auto">
            <a:xfrm>
              <a:off x="5327" y="192"/>
              <a:ext cx="136" cy="385"/>
              <a:chOff x="273" y="191"/>
              <a:chExt cx="163" cy="385"/>
            </a:xfrm>
          </p:grpSpPr>
          <p:sp>
            <p:nvSpPr>
              <p:cNvPr id="43" name="Oval 1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Freeform 142"/>
              <p:cNvSpPr>
                <a:spLocks/>
              </p:cNvSpPr>
              <p:nvPr/>
            </p:nvSpPr>
            <p:spPr bwMode="auto">
              <a:xfrm>
                <a:off x="273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8" name="Freeform 116"/>
          <p:cNvSpPr>
            <a:spLocks/>
          </p:cNvSpPr>
          <p:nvPr/>
        </p:nvSpPr>
        <p:spPr bwMode="auto">
          <a:xfrm flipH="1">
            <a:off x="0" y="1071546"/>
            <a:ext cx="5048216" cy="71438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`</a:t>
            </a:r>
            <a:endParaRPr lang="ru-RU" dirty="0"/>
          </a:p>
        </p:txBody>
      </p:sp>
      <p:sp>
        <p:nvSpPr>
          <p:cNvPr id="59" name="Управляющая кнопка: далее 58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0.4901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85728"/>
            <a:ext cx="635795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№10(2)</a:t>
            </a:r>
            <a:r>
              <a:rPr kumimoji="0" lang="en-US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Напиши алгоритм для рисунка</a:t>
            </a:r>
            <a:endParaRPr kumimoji="0" lang="ru-RU" sz="2800" b="0" i="0" u="none" strike="noStrike" kern="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57818" y="571480"/>
            <a:ext cx="3571900" cy="628652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86446" y="500042"/>
          <a:ext cx="2857520" cy="6542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2071702"/>
              </a:tblGrid>
              <a:tr h="428628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Начало</a:t>
                      </a:r>
                      <a:endParaRPr lang="ru-R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400056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1484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4291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85778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428644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28634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0006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8.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42928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9.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        2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85794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10.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        2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</a:tr>
              <a:tr h="42866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11.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        2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</a:tr>
              <a:tr h="32865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12.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        2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</a:tr>
              <a:tr h="371516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13.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        2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</a:tr>
              <a:tr h="304784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14.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        2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</a:tr>
              <a:tr h="562406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15.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Конец</a:t>
                      </a:r>
                      <a:endParaRPr lang="ru-RU" sz="2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6858016" y="1071546"/>
            <a:ext cx="214314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6680215" y="1963727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H="1" flipV="1">
            <a:off x="6715140" y="2428868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6680215" y="3749678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6715140" y="1571612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H="1" flipV="1">
            <a:off x="6786578" y="3286124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6680215" y="2892421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6680215" y="4606934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H="1" flipV="1">
            <a:off x="6715140" y="4143380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6715140" y="5000636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6680215" y="5464190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6715140" y="5857892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6751653" y="6250007"/>
            <a:ext cx="35639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 descr="1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428736"/>
            <a:ext cx="2928958" cy="4920649"/>
          </a:xfrm>
          <a:prstGeom prst="rect">
            <a:avLst/>
          </a:prstGeom>
        </p:spPr>
      </p:pic>
      <p:grpSp>
        <p:nvGrpSpPr>
          <p:cNvPr id="24" name="Group 117"/>
          <p:cNvGrpSpPr>
            <a:grpSpLocks/>
          </p:cNvGrpSpPr>
          <p:nvPr/>
        </p:nvGrpSpPr>
        <p:grpSpPr bwMode="auto">
          <a:xfrm>
            <a:off x="4571969" y="0"/>
            <a:ext cx="4572031" cy="7143776"/>
            <a:chOff x="2064" y="192"/>
            <a:chExt cx="3599" cy="4057"/>
          </a:xfrm>
        </p:grpSpPr>
        <p:sp>
          <p:nvSpPr>
            <p:cNvPr id="26" name="Freeform 1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7" name="Group 119"/>
            <p:cNvGrpSpPr>
              <a:grpSpLocks/>
            </p:cNvGrpSpPr>
            <p:nvPr/>
          </p:nvGrpSpPr>
          <p:grpSpPr bwMode="auto">
            <a:xfrm>
              <a:off x="2560" y="192"/>
              <a:ext cx="136" cy="385"/>
              <a:chOff x="275" y="191"/>
              <a:chExt cx="163" cy="385"/>
            </a:xfrm>
          </p:grpSpPr>
          <p:sp>
            <p:nvSpPr>
              <p:cNvPr id="49" name="Oval 1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Freeform 121"/>
              <p:cNvSpPr>
                <a:spLocks/>
              </p:cNvSpPr>
              <p:nvPr/>
            </p:nvSpPr>
            <p:spPr bwMode="auto">
              <a:xfrm>
                <a:off x="275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8" name="Group 122"/>
            <p:cNvGrpSpPr>
              <a:grpSpLocks/>
            </p:cNvGrpSpPr>
            <p:nvPr/>
          </p:nvGrpSpPr>
          <p:grpSpPr bwMode="auto">
            <a:xfrm>
              <a:off x="3009" y="193"/>
              <a:ext cx="136" cy="385"/>
              <a:chOff x="275" y="191"/>
              <a:chExt cx="163" cy="385"/>
            </a:xfrm>
          </p:grpSpPr>
          <p:sp>
            <p:nvSpPr>
              <p:cNvPr id="47" name="Oval 1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" name="Freeform 124"/>
              <p:cNvSpPr>
                <a:spLocks/>
              </p:cNvSpPr>
              <p:nvPr/>
            </p:nvSpPr>
            <p:spPr bwMode="auto">
              <a:xfrm>
                <a:off x="275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9" name="Group 1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45" name="Oval 1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Freeform 12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0" name="Group 128"/>
            <p:cNvGrpSpPr>
              <a:grpSpLocks/>
            </p:cNvGrpSpPr>
            <p:nvPr/>
          </p:nvGrpSpPr>
          <p:grpSpPr bwMode="auto">
            <a:xfrm>
              <a:off x="3974" y="193"/>
              <a:ext cx="134" cy="385"/>
              <a:chOff x="277" y="191"/>
              <a:chExt cx="161" cy="385"/>
            </a:xfrm>
          </p:grpSpPr>
          <p:sp>
            <p:nvSpPr>
              <p:cNvPr id="43" name="Oval 1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Freeform 130"/>
              <p:cNvSpPr>
                <a:spLocks/>
              </p:cNvSpPr>
              <p:nvPr/>
            </p:nvSpPr>
            <p:spPr bwMode="auto">
              <a:xfrm>
                <a:off x="277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1" name="Group 1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1" name="Oval 1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" name="Freeform 13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2" name="Group 134"/>
            <p:cNvGrpSpPr>
              <a:grpSpLocks/>
            </p:cNvGrpSpPr>
            <p:nvPr/>
          </p:nvGrpSpPr>
          <p:grpSpPr bwMode="auto">
            <a:xfrm>
              <a:off x="4878" y="193"/>
              <a:ext cx="136" cy="385"/>
              <a:chOff x="273" y="191"/>
              <a:chExt cx="163" cy="385"/>
            </a:xfrm>
          </p:grpSpPr>
          <p:sp>
            <p:nvSpPr>
              <p:cNvPr id="39" name="Oval 1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" name="Freeform 136"/>
              <p:cNvSpPr>
                <a:spLocks/>
              </p:cNvSpPr>
              <p:nvPr/>
            </p:nvSpPr>
            <p:spPr bwMode="auto">
              <a:xfrm>
                <a:off x="273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3" name="Freeform 1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1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20 w 384"/>
                <a:gd name="T1" fmla="*/ 1872 h 1248"/>
                <a:gd name="T2" fmla="*/ 200 w 384"/>
                <a:gd name="T3" fmla="*/ 1656 h 1248"/>
                <a:gd name="T4" fmla="*/ 80 w 384"/>
                <a:gd name="T5" fmla="*/ 100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1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21 w 384"/>
                <a:gd name="T1" fmla="*/ 1296 h 1248"/>
                <a:gd name="T2" fmla="*/ 201 w 384"/>
                <a:gd name="T3" fmla="*/ 1146 h 1248"/>
                <a:gd name="T4" fmla="*/ 80 w 384"/>
                <a:gd name="T5" fmla="*/ 69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" name="Group 140"/>
            <p:cNvGrpSpPr>
              <a:grpSpLocks/>
            </p:cNvGrpSpPr>
            <p:nvPr/>
          </p:nvGrpSpPr>
          <p:grpSpPr bwMode="auto">
            <a:xfrm>
              <a:off x="5327" y="192"/>
              <a:ext cx="136" cy="385"/>
              <a:chOff x="273" y="191"/>
              <a:chExt cx="163" cy="385"/>
            </a:xfrm>
          </p:grpSpPr>
          <p:sp>
            <p:nvSpPr>
              <p:cNvPr id="37" name="Oval 1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Freeform 142"/>
              <p:cNvSpPr>
                <a:spLocks/>
              </p:cNvSpPr>
              <p:nvPr/>
            </p:nvSpPr>
            <p:spPr bwMode="auto">
              <a:xfrm>
                <a:off x="273" y="191"/>
                <a:ext cx="163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1" name="Freeform 116"/>
          <p:cNvSpPr>
            <a:spLocks/>
          </p:cNvSpPr>
          <p:nvPr/>
        </p:nvSpPr>
        <p:spPr bwMode="auto">
          <a:xfrm flipH="1">
            <a:off x="5095916" y="285728"/>
            <a:ext cx="4048084" cy="71438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`</a:t>
            </a:r>
            <a:endParaRPr lang="ru-RU" dirty="0"/>
          </a:p>
        </p:txBody>
      </p:sp>
      <p:sp>
        <p:nvSpPr>
          <p:cNvPr id="53" name="Управляющая кнопка: далее 5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Управляющая кнопка: домой 53">
            <a:hlinkClick r:id="rId3" action="ppaction://hlinksldjump" highlightClick="1"/>
          </p:cNvPr>
          <p:cNvSpPr/>
          <p:nvPr/>
        </p:nvSpPr>
        <p:spPr>
          <a:xfrm>
            <a:off x="71406" y="6357958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21387E-6 L 0.42743 0.01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1335</TotalTime>
  <Words>1131</Words>
  <Application>Microsoft PowerPoint</Application>
  <PresentationFormat>Экран (4:3)</PresentationFormat>
  <Paragraphs>333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Городская</vt:lpstr>
      <vt:lpstr>Алгоритмы с ветвлениями</vt:lpstr>
      <vt:lpstr>Слайд 2</vt:lpstr>
      <vt:lpstr>Слайд 3</vt:lpstr>
      <vt:lpstr>Слайд 4</vt:lpstr>
      <vt:lpstr>План урока</vt:lpstr>
      <vt:lpstr>Проверка домашней работы</vt:lpstr>
      <vt:lpstr>Слайд 7</vt:lpstr>
      <vt:lpstr>Слайд 8</vt:lpstr>
      <vt:lpstr>Слайд 9</vt:lpstr>
      <vt:lpstr>На прошлых уроках вы узнали:</vt:lpstr>
      <vt:lpstr>Игра «Кто это?»</vt:lpstr>
      <vt:lpstr>Стрелки «да» и «нет» для выражения ветвления в алгоритме</vt:lpstr>
      <vt:lpstr>Стрелки «да» и «нет» для выражения ветвления в алгоритме</vt:lpstr>
      <vt:lpstr>Слайд 14</vt:lpstr>
      <vt:lpstr>Слайд 15</vt:lpstr>
      <vt:lpstr>ветвление</vt:lpstr>
      <vt:lpstr>если</vt:lpstr>
      <vt:lpstr>условие</vt:lpstr>
      <vt:lpstr>Слайд 19</vt:lpstr>
      <vt:lpstr>Раскрась тарелку</vt:lpstr>
      <vt:lpstr>Слайд 21</vt:lpstr>
      <vt:lpstr>Слайд 22</vt:lpstr>
      <vt:lpstr>Закрепление изученного материала</vt:lpstr>
      <vt:lpstr>№ 11 Рассмотри рисунки и составь алгоритм с ветвлением. Обведи команду, которая будет выполняться не всегда.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1. Расставь  в нужном порядке пропущенные команды в алгоритме для робота</vt:lpstr>
      <vt:lpstr>2. На фрагменте алгоритма «Соберись в школу» выбери номера команд, которые будут выполнены</vt:lpstr>
      <vt:lpstr>3. На фрагменте алгоритма «Соберись в школу» выбери номера команд, которые будут выполнены</vt:lpstr>
      <vt:lpstr>4. На фрагменте алгоритма «Соберись в школу» выбери номера команд, которые будут выполнены</vt:lpstr>
      <vt:lpstr>Выполните  Тест по теме : «АЛГОРИТМ» </vt:lpstr>
      <vt:lpstr>Слайд 44</vt:lpstr>
      <vt:lpstr>Правила игры:</vt:lpstr>
      <vt:lpstr>Автор презентация является участником конкурса компьютерных презентаций проводимого на сайте «Информатика в школе»  при спонсорстве издательского дома «Питер» www.inf777.narod.ru</vt:lpstr>
    </vt:vector>
  </TitlesOfParts>
  <Company>Школа №67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Алгоритмы с ветвлениями и циклами</dc:title>
  <dc:creator>Яценко Н.А.</dc:creator>
  <cp:lastModifiedBy>admin</cp:lastModifiedBy>
  <cp:revision>178</cp:revision>
  <dcterms:created xsi:type="dcterms:W3CDTF">2003-10-18T13:42:43Z</dcterms:created>
  <dcterms:modified xsi:type="dcterms:W3CDTF">2010-03-17T16:12:04Z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